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71" r:id="rId5"/>
    <p:sldId id="267" r:id="rId6"/>
    <p:sldId id="269" r:id="rId7"/>
    <p:sldId id="268" r:id="rId8"/>
    <p:sldId id="272" r:id="rId9"/>
    <p:sldId id="273" r:id="rId10"/>
    <p:sldId id="274" r:id="rId11"/>
    <p:sldId id="277" r:id="rId12"/>
    <p:sldId id="275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3983CEA-92E9-4404-A7BF-0BA9655290C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8386F0-231A-4E87-9DC4-0C87DE55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70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3CEA-92E9-4404-A7BF-0BA9655290C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6F0-231A-4E87-9DC4-0C87DE55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8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3CEA-92E9-4404-A7BF-0BA9655290C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6F0-231A-4E87-9DC4-0C87DE55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0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3CEA-92E9-4404-A7BF-0BA9655290C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6F0-231A-4E87-9DC4-0C87DE55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9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3983CEA-92E9-4404-A7BF-0BA9655290C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08386F0-231A-4E87-9DC4-0C87DE55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85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3CEA-92E9-4404-A7BF-0BA9655290C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6F0-231A-4E87-9DC4-0C87DE55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7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3CEA-92E9-4404-A7BF-0BA9655290C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6F0-231A-4E87-9DC4-0C87DE55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3CEA-92E9-4404-A7BF-0BA9655290C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6F0-231A-4E87-9DC4-0C87DE55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9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3CEA-92E9-4404-A7BF-0BA9655290C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86F0-231A-4E87-9DC4-0C87DE55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9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3CEA-92E9-4404-A7BF-0BA9655290C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8386F0-231A-4E87-9DC4-0C87DE5599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536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3983CEA-92E9-4404-A7BF-0BA9655290C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8386F0-231A-4E87-9DC4-0C87DE5599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54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983CEA-92E9-4404-A7BF-0BA9655290C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8386F0-231A-4E87-9DC4-0C87DE559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7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rus.ru/vestnik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582" y="1555846"/>
            <a:ext cx="9880979" cy="3126216"/>
          </a:xfrm>
        </p:spPr>
        <p:txBody>
          <a:bodyPr/>
          <a:lstStyle/>
          <a:p>
            <a:r>
              <a:rPr lang="ru-RU" sz="5400" i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Пресс-ревю новинок железнодорожных журналов</a:t>
            </a:r>
            <a:endParaRPr lang="ru-RU" sz="540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(август 2016)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416">
        <p14:ripple/>
      </p:transition>
    </mc:Choice>
    <mc:Fallback xmlns="">
      <p:transition spd="slow" advTm="64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96" y="925899"/>
            <a:ext cx="3826917" cy="5323192"/>
          </a:xfr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6400" y="377687"/>
            <a:ext cx="6539948" cy="62417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 smtClean="0"/>
              <a:t>Пономарев В.М., Косарев И.А. Многокритериальная оценка качества отбора персонала по управлению безопасностью труда на предприятиях ОАО «РЖД» // Вестник Научно-исследовательского института железнодорожного транспорта, 2016. - №2. – С.102-107. </a:t>
            </a:r>
          </a:p>
          <a:p>
            <a:pPr marL="0" indent="0" algn="just">
              <a:buNone/>
            </a:pPr>
            <a:endParaRPr lang="ru-RU" sz="2000" b="1" i="1" dirty="0"/>
          </a:p>
          <a:p>
            <a:pPr marL="0" indent="0" algn="just">
              <a:buNone/>
            </a:pPr>
            <a:endParaRPr lang="ru-RU" sz="2000" b="1" i="1" dirty="0" smtClean="0"/>
          </a:p>
          <a:p>
            <a:pPr marL="0" indent="0" algn="just">
              <a:buNone/>
            </a:pPr>
            <a:r>
              <a:rPr lang="ru-RU" sz="2000" b="1" dirty="0" smtClean="0"/>
              <a:t>Предложена многокритериальная методика оценки качества отбора персонала по управлению безопасностью труда на предприятиях ОАО «РЖД», в основу которой положен принцип отбора по комплексу индивидуальных критериев. Один из таких подходов основан на использовании метода главных компонент (ГК).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396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32">
        <p14:doors dir="vert"/>
      </p:transition>
    </mc:Choice>
    <mc:Fallback xmlns="">
      <p:transition spd="slow" advTm="9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21907"/>
            <a:ext cx="10058400" cy="33468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Выборочный список статей из журнала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1182" y="698984"/>
            <a:ext cx="4754880" cy="63212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600" dirty="0"/>
              <a:t>1.    </a:t>
            </a:r>
            <a:r>
              <a:rPr lang="ru-RU" sz="3600" b="1" dirty="0" err="1"/>
              <a:t>Берент</a:t>
            </a:r>
            <a:r>
              <a:rPr lang="ru-RU" sz="3600" b="1" dirty="0"/>
              <a:t> В. Я.</a:t>
            </a:r>
            <a:r>
              <a:rPr lang="ru-RU" sz="3600" dirty="0"/>
              <a:t> (доктор технических наук). </a:t>
            </a:r>
          </a:p>
          <a:p>
            <a:pPr marL="0" indent="0">
              <a:buNone/>
            </a:pPr>
            <a:r>
              <a:rPr lang="ru-RU" sz="3600" dirty="0" err="1"/>
              <a:t>Электроэрозия</a:t>
            </a:r>
            <a:r>
              <a:rPr lang="ru-RU" sz="3600" dirty="0"/>
              <a:t> электрических контактов / В. Я. </a:t>
            </a:r>
            <a:r>
              <a:rPr lang="ru-RU" sz="3600" dirty="0" err="1"/>
              <a:t>Берент</a:t>
            </a:r>
            <a:r>
              <a:rPr lang="ru-RU" sz="3600" dirty="0"/>
              <a:t> // Вестник ВНИИЖТ. - 2016. - </a:t>
            </a:r>
            <a:r>
              <a:rPr lang="ru-RU" sz="3600" b="1" dirty="0"/>
              <a:t>Т. 75, № 2</a:t>
            </a:r>
            <a:r>
              <a:rPr lang="ru-RU" sz="3600" dirty="0"/>
              <a:t>. - С. 88-95 : 13 рис. - </a:t>
            </a:r>
            <a:r>
              <a:rPr lang="ru-RU" sz="3600" dirty="0" err="1"/>
              <a:t>Библиогр</a:t>
            </a:r>
            <a:r>
              <a:rPr lang="ru-RU" sz="3600" dirty="0"/>
              <a:t>.: с. 95 (15 назв.). - ISSN 2223-9731. - </a:t>
            </a:r>
            <a:r>
              <a:rPr lang="ru-RU" sz="3600" dirty="0" err="1"/>
              <a:t>Библиогр</a:t>
            </a:r>
            <a:r>
              <a:rPr lang="ru-RU" sz="3600" dirty="0"/>
              <a:t>.: с. 95 (15 назв.)</a:t>
            </a:r>
          </a:p>
          <a:p>
            <a:pPr marL="0" indent="0">
              <a:buNone/>
            </a:pPr>
            <a:r>
              <a:rPr lang="ru-RU" sz="3600" dirty="0"/>
              <a:t>Рассмотрены контакты матричного типа, рекомендации по их составу, характер их повреждаемости. Исследованы разрушения углеродных материалов от дуговых разрядов. Показана более высокая эрозионная стойкость </a:t>
            </a:r>
            <a:r>
              <a:rPr lang="ru-RU" sz="3600" dirty="0" err="1"/>
              <a:t>металлоуглеродных</a:t>
            </a:r>
            <a:r>
              <a:rPr lang="ru-RU" sz="3600" dirty="0"/>
              <a:t> вставок перед угольными. Подтверждена положительная роль легкоплавкой фазы в составе контактов каркасного вида при воздействии  электрической дуги.</a:t>
            </a:r>
          </a:p>
          <a:p>
            <a:pPr marL="0" indent="0">
              <a:buNone/>
            </a:pPr>
            <a:r>
              <a:rPr lang="ru-RU" sz="3600" dirty="0"/>
              <a:t> </a:t>
            </a:r>
          </a:p>
          <a:p>
            <a:pPr marL="0" indent="0">
              <a:buNone/>
            </a:pPr>
            <a:r>
              <a:rPr lang="ru-RU" sz="3600" dirty="0"/>
              <a:t>2.    </a:t>
            </a:r>
            <a:r>
              <a:rPr lang="ru-RU" sz="3600" b="1" dirty="0" err="1"/>
              <a:t>Глюзберг</a:t>
            </a:r>
            <a:r>
              <a:rPr lang="ru-RU" sz="3600" b="1" dirty="0"/>
              <a:t> Б. Э.</a:t>
            </a:r>
            <a:r>
              <a:rPr lang="ru-RU" sz="3600" dirty="0"/>
              <a:t> (доктор технических наук; профессор). </a:t>
            </a:r>
          </a:p>
          <a:p>
            <a:pPr marL="0" indent="0">
              <a:buNone/>
            </a:pPr>
            <a:r>
              <a:rPr lang="ru-RU" sz="3600" dirty="0"/>
              <a:t>Применение оптимизационных алгоритмов для усовершенствования конструкции стрелочных переводов / Б. Э. </a:t>
            </a:r>
            <a:r>
              <a:rPr lang="ru-RU" sz="3600" dirty="0" err="1"/>
              <a:t>Глюзберг</a:t>
            </a:r>
            <a:r>
              <a:rPr lang="ru-RU" sz="3600" dirty="0"/>
              <a:t> // Вестник ВНИИЖТ. - 2016. - </a:t>
            </a:r>
            <a:r>
              <a:rPr lang="ru-RU" sz="3600" b="1" dirty="0"/>
              <a:t>Т. 75, № 2</a:t>
            </a:r>
            <a:r>
              <a:rPr lang="ru-RU" sz="3600" dirty="0"/>
              <a:t>. - С. 67-73 : 7 рис. - </a:t>
            </a:r>
            <a:r>
              <a:rPr lang="ru-RU" sz="3600" dirty="0" err="1"/>
              <a:t>Библиогр</a:t>
            </a:r>
            <a:r>
              <a:rPr lang="ru-RU" sz="3600" dirty="0"/>
              <a:t>.: с. 73 (9 назв.). - ISSN 2223-9731. - </a:t>
            </a:r>
            <a:r>
              <a:rPr lang="ru-RU" sz="3600" dirty="0" err="1"/>
              <a:t>Библиогр</a:t>
            </a:r>
            <a:r>
              <a:rPr lang="ru-RU" sz="3600" dirty="0"/>
              <a:t>.: с. 73 (9 назв.)</a:t>
            </a:r>
          </a:p>
          <a:p>
            <a:pPr marL="0" indent="0">
              <a:buNone/>
            </a:pPr>
            <a:r>
              <a:rPr lang="ru-RU" sz="3600" dirty="0"/>
              <a:t>Рассмотрены постановки и алгоритмы решения задач по оптимизации элементов стрелочных переводов на стадии проектирования. Выделены четыре типа оптимизационных задач. Даны рекомендации по математическому аппарату, который целесообразно использовать для решения задач каждого типа.</a:t>
            </a:r>
          </a:p>
          <a:p>
            <a:pPr marL="0" indent="0">
              <a:buNone/>
            </a:pPr>
            <a:r>
              <a:rPr lang="ru-RU" sz="3600" dirty="0" smtClean="0"/>
              <a:t>3</a:t>
            </a:r>
            <a:r>
              <a:rPr lang="ru-RU" sz="3600" dirty="0"/>
              <a:t>.    </a:t>
            </a:r>
            <a:r>
              <a:rPr lang="ru-RU" sz="3600" b="1" dirty="0"/>
              <a:t>Завьялов С. Ю.</a:t>
            </a:r>
            <a:r>
              <a:rPr lang="ru-RU" sz="3600" dirty="0"/>
              <a:t> </a:t>
            </a:r>
          </a:p>
          <a:p>
            <a:pPr marL="0" indent="0">
              <a:buNone/>
            </a:pPr>
            <a:r>
              <a:rPr lang="ru-RU" sz="3600" dirty="0"/>
              <a:t>Сравнительная оценка методов мониторинга водных объектов, потенциально опасных для железнодорожного пути / С. Ю. Завьялов // Вестник ВНИИЖТ. - 2016. - </a:t>
            </a:r>
            <a:r>
              <a:rPr lang="ru-RU" sz="3600" b="1" dirty="0"/>
              <a:t>Т. 75, № 2</a:t>
            </a:r>
            <a:r>
              <a:rPr lang="ru-RU" sz="3600" dirty="0"/>
              <a:t>. - С. 97-100 : 2 табл. - </a:t>
            </a:r>
            <a:r>
              <a:rPr lang="ru-RU" sz="3600" dirty="0" err="1"/>
              <a:t>Библиогр</a:t>
            </a:r>
            <a:r>
              <a:rPr lang="ru-RU" sz="3600" dirty="0"/>
              <a:t>.: с. 100 (11 назв.). - ISSN 2223-9731. - </a:t>
            </a:r>
            <a:r>
              <a:rPr lang="ru-RU" sz="3600" dirty="0" err="1"/>
              <a:t>Библиогр</a:t>
            </a:r>
            <a:r>
              <a:rPr lang="ru-RU" sz="3600" dirty="0"/>
              <a:t>.: с. 100 (11 назв.)</a:t>
            </a:r>
          </a:p>
          <a:p>
            <a:pPr marL="0" indent="0">
              <a:buNone/>
            </a:pPr>
            <a:r>
              <a:rPr lang="ru-RU" sz="3600" dirty="0"/>
              <a:t>Рассмотрена необходимость своевременного мониторинга потенциально опасных водных объектов для предотвращения чрезвычайных ситуаций и повышения уровня безопасности движения. Проведена сравнительная оценка визуального и дистанционных методов мониторинга.</a:t>
            </a:r>
          </a:p>
          <a:p>
            <a:pPr marL="0" indent="0">
              <a:buNone/>
            </a:pPr>
            <a:r>
              <a:rPr lang="ru-RU" sz="3600" dirty="0"/>
              <a:t> </a:t>
            </a:r>
            <a:r>
              <a:rPr lang="ru-RU" sz="3600" dirty="0" smtClean="0"/>
              <a:t> 4.    </a:t>
            </a:r>
            <a:r>
              <a:rPr lang="ru-RU" sz="3600" b="1" dirty="0"/>
              <a:t>Киреев А. Н.</a:t>
            </a:r>
            <a:r>
              <a:rPr lang="ru-RU" sz="3600" dirty="0"/>
              <a:t> (кандидат технических наук). </a:t>
            </a:r>
          </a:p>
          <a:p>
            <a:pPr marL="0" indent="0">
              <a:buNone/>
            </a:pPr>
            <a:r>
              <a:rPr lang="ru-RU" sz="3600" dirty="0"/>
              <a:t>Совершенствование ультразвукового контроля осей колесных пар подвижного состава железных дорог / А. Н. Киреев, В. А. Витренко // Вестник ВНИИЖТ. - 2016. - </a:t>
            </a:r>
            <a:r>
              <a:rPr lang="ru-RU" sz="3600" b="1" dirty="0"/>
              <a:t>Т. 75, № 2</a:t>
            </a:r>
            <a:r>
              <a:rPr lang="ru-RU" sz="3600" dirty="0"/>
              <a:t>. - С. 116-121 : 8 рис. - </a:t>
            </a:r>
            <a:r>
              <a:rPr lang="ru-RU" sz="3600" dirty="0" err="1"/>
              <a:t>Библиогр</a:t>
            </a:r>
            <a:r>
              <a:rPr lang="ru-RU" sz="3600" dirty="0"/>
              <a:t>.: с. 121 (12 назв.). - ISSN 2223-9731. - </a:t>
            </a:r>
            <a:r>
              <a:rPr lang="ru-RU" sz="3600" dirty="0" err="1"/>
              <a:t>Библиогр</a:t>
            </a:r>
            <a:r>
              <a:rPr lang="ru-RU" sz="3600" dirty="0"/>
              <a:t>.: с. 121 (12 назв.)</a:t>
            </a:r>
          </a:p>
          <a:p>
            <a:pPr marL="0" indent="0">
              <a:buNone/>
            </a:pPr>
            <a:r>
              <a:rPr lang="ru-RU" sz="3600" dirty="0"/>
              <a:t>Предлагается </a:t>
            </a:r>
            <a:r>
              <a:rPr lang="ru-RU" sz="3600" dirty="0" err="1"/>
              <a:t>безэталонный</a:t>
            </a:r>
            <a:r>
              <a:rPr lang="ru-RU" sz="3600" dirty="0"/>
              <a:t> метод настройки функции временной регулировки чувствительности ультразвукового дефектоскопа при контроле осей колесных пар подвижного состава железных дорог, позволяющий исключить при контроле недостатки применения стандартных образцов предприятия и повысить достоверность результатов ультразвукового контроля.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0320" y="698984"/>
            <a:ext cx="4754880" cy="58608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600" dirty="0"/>
              <a:t>5.    </a:t>
            </a:r>
            <a:r>
              <a:rPr lang="ru-RU" sz="3600" b="1" dirty="0"/>
              <a:t>Косарев А. Б.</a:t>
            </a:r>
            <a:r>
              <a:rPr lang="ru-RU" sz="3600" dirty="0"/>
              <a:t> (доктор технических наук; профессор). </a:t>
            </a:r>
          </a:p>
          <a:p>
            <a:pPr marL="0" indent="0">
              <a:buNone/>
            </a:pPr>
            <a:r>
              <a:rPr lang="ru-RU" sz="3600" dirty="0"/>
              <a:t>Электромагнитные процессы в системе тягового снабжения 2х25 </a:t>
            </a:r>
            <a:r>
              <a:rPr lang="ru-RU" sz="3600" dirty="0" err="1"/>
              <a:t>кВ</a:t>
            </a:r>
            <a:r>
              <a:rPr lang="ru-RU" sz="3600" dirty="0"/>
              <a:t> с отсоединенными от рельсового пути опорами контактной сети / А. Б. Косарев // Вестник ВНИИЖТ. - 2016. - </a:t>
            </a:r>
            <a:r>
              <a:rPr lang="ru-RU" sz="3600" b="1" dirty="0"/>
              <a:t>Т. 75, № 2</a:t>
            </a:r>
            <a:r>
              <a:rPr lang="ru-RU" sz="3600" dirty="0"/>
              <a:t>. - С. 74-80 : 4 рис. - </a:t>
            </a:r>
            <a:r>
              <a:rPr lang="ru-RU" sz="3600" dirty="0" err="1"/>
              <a:t>Библиогр</a:t>
            </a:r>
            <a:r>
              <a:rPr lang="ru-RU" sz="3600" dirty="0"/>
              <a:t>.: с. 80 (10 назв.). - ISSN 2223-9731. - </a:t>
            </a:r>
            <a:r>
              <a:rPr lang="ru-RU" sz="3600" dirty="0" err="1"/>
              <a:t>Библиогр</a:t>
            </a:r>
            <a:r>
              <a:rPr lang="ru-RU" sz="3600" dirty="0"/>
              <a:t>.: с. 80 (10 назв.)</a:t>
            </a:r>
          </a:p>
          <a:p>
            <a:pPr marL="0" indent="0">
              <a:buNone/>
            </a:pPr>
            <a:r>
              <a:rPr lang="ru-RU" sz="3600" dirty="0"/>
              <a:t>Обоснована возможность отказа от применения для заземления опор контактной сети рельсового пути и использования в этих целях искусственного заземлителя.</a:t>
            </a:r>
          </a:p>
          <a:p>
            <a:pPr marL="0" indent="0">
              <a:buNone/>
            </a:pPr>
            <a:r>
              <a:rPr lang="ru-RU" sz="3600" dirty="0"/>
              <a:t> </a:t>
            </a:r>
            <a:r>
              <a:rPr lang="ru-RU" sz="3600" dirty="0" smtClean="0"/>
              <a:t>6</a:t>
            </a:r>
            <a:r>
              <a:rPr lang="ru-RU" sz="3600" dirty="0"/>
              <a:t>.    </a:t>
            </a:r>
            <a:r>
              <a:rPr lang="ru-RU" sz="3600" b="1" dirty="0"/>
              <a:t>Пастухов С. С.</a:t>
            </a:r>
            <a:r>
              <a:rPr lang="ru-RU" sz="3600" dirty="0"/>
              <a:t> (кандидат экономических наук). </a:t>
            </a:r>
          </a:p>
          <a:p>
            <a:pPr marL="0" indent="0">
              <a:buNone/>
            </a:pPr>
            <a:r>
              <a:rPr lang="ru-RU" sz="3600" dirty="0"/>
              <a:t>Изучение влияния параметров транспортного сервиса на уровень удовлетворенности пассажиров на основе моделирования методами порядковой логистической регрессии / С. С. Пастухов // Вестник ВНИИЖТ. - 2016. - </a:t>
            </a:r>
            <a:r>
              <a:rPr lang="ru-RU" sz="3600" b="1" dirty="0"/>
              <a:t>Т. 75, № 2</a:t>
            </a:r>
            <a:r>
              <a:rPr lang="ru-RU" sz="3600" dirty="0"/>
              <a:t>. - С. 108-114 : 5 рис., 3 табл. - </a:t>
            </a:r>
            <a:r>
              <a:rPr lang="ru-RU" sz="3600" dirty="0" err="1"/>
              <a:t>Библиогр</a:t>
            </a:r>
            <a:r>
              <a:rPr lang="ru-RU" sz="3600" dirty="0"/>
              <a:t>.: с. 114 (12 назв.). - ISSN 2223-9731. - </a:t>
            </a:r>
            <a:r>
              <a:rPr lang="ru-RU" sz="3600" dirty="0" err="1"/>
              <a:t>Библиогр</a:t>
            </a:r>
            <a:r>
              <a:rPr lang="ru-RU" sz="3600" dirty="0"/>
              <a:t>.: с. 114 (12 назв.)</a:t>
            </a:r>
          </a:p>
          <a:p>
            <a:pPr marL="0" indent="0">
              <a:buNone/>
            </a:pPr>
            <a:r>
              <a:rPr lang="ru-RU" sz="3600" dirty="0"/>
              <a:t>Изложен механизм выявления и оценки влияния параметров транспортного сервиса на удовлетворенность пассажиров. Представлены результаты применения предлагаемых методических подходов в рамках моделирования процессов оценки пассажирами различных аспектов транспортного обслуживания.</a:t>
            </a:r>
          </a:p>
          <a:p>
            <a:pPr marL="0" indent="0">
              <a:buNone/>
            </a:pPr>
            <a:r>
              <a:rPr lang="ru-RU" sz="3600" dirty="0"/>
              <a:t>  </a:t>
            </a:r>
            <a:r>
              <a:rPr lang="ru-RU" sz="3600" dirty="0" smtClean="0"/>
              <a:t>7</a:t>
            </a:r>
            <a:r>
              <a:rPr lang="ru-RU" sz="3600" dirty="0"/>
              <a:t>.    </a:t>
            </a:r>
            <a:r>
              <a:rPr lang="ru-RU" sz="3600" b="1" dirty="0"/>
              <a:t>Пономарев В. М.</a:t>
            </a:r>
            <a:r>
              <a:rPr lang="ru-RU" sz="3600" dirty="0"/>
              <a:t> (доктор технических наук; профессор). </a:t>
            </a:r>
          </a:p>
          <a:p>
            <a:pPr marL="0" indent="0">
              <a:buNone/>
            </a:pPr>
            <a:r>
              <a:rPr lang="ru-RU" sz="3600" dirty="0"/>
              <a:t>Многокритериальная оценка качества отбора персонала по управлению безопасностью труда на предприятиях ОАО "РЖД" / В. М. Пономарев, И. А. Косарев // Вестник ВНИИЖТ. - 2016. - </a:t>
            </a:r>
            <a:r>
              <a:rPr lang="ru-RU" sz="3600" b="1" dirty="0"/>
              <a:t>Т. 75, № 2</a:t>
            </a:r>
            <a:r>
              <a:rPr lang="ru-RU" sz="3600" dirty="0"/>
              <a:t>. - С. 102-107 : 2 рис., 5 табл. - </a:t>
            </a:r>
            <a:r>
              <a:rPr lang="ru-RU" sz="3600" dirty="0" err="1"/>
              <a:t>Библиогр</a:t>
            </a:r>
            <a:r>
              <a:rPr lang="ru-RU" sz="3600" dirty="0"/>
              <a:t>.: с. 106-107 (10 назв.). - ISSN 2223-9731. - </a:t>
            </a:r>
            <a:r>
              <a:rPr lang="ru-RU" sz="3600" dirty="0" err="1"/>
              <a:t>Библиогр</a:t>
            </a:r>
            <a:r>
              <a:rPr lang="ru-RU" sz="3600" dirty="0"/>
              <a:t>.: с. 106-107 (10 назв.)</a:t>
            </a:r>
          </a:p>
          <a:p>
            <a:pPr marL="0" indent="0">
              <a:buNone/>
            </a:pPr>
            <a:r>
              <a:rPr lang="ru-RU" sz="3600" dirty="0"/>
              <a:t>Предложена многокритериальная методика оценки качества отбора персонала по управлению безопасностью труда. Показано, что многокритериальная оценка отбора персонала должна быть основана на использовании метода главных компонент.</a:t>
            </a:r>
          </a:p>
          <a:p>
            <a:pPr marL="0" indent="0">
              <a:buNone/>
            </a:pPr>
            <a:r>
              <a:rPr lang="ru-RU" sz="3600" dirty="0"/>
              <a:t>  </a:t>
            </a:r>
            <a:r>
              <a:rPr lang="ru-RU" sz="3600" dirty="0" smtClean="0"/>
              <a:t>8</a:t>
            </a:r>
            <a:r>
              <a:rPr lang="ru-RU" sz="3600" dirty="0"/>
              <a:t>.    </a:t>
            </a:r>
            <a:r>
              <a:rPr lang="ru-RU" sz="3600" b="1" dirty="0" err="1"/>
              <a:t>Сунгатуллина</a:t>
            </a:r>
            <a:r>
              <a:rPr lang="ru-RU" sz="3600" b="1" dirty="0"/>
              <a:t> А. Т.</a:t>
            </a:r>
            <a:r>
              <a:rPr lang="ru-RU" sz="3600" dirty="0"/>
              <a:t> (кандидат технических наук). </a:t>
            </a:r>
          </a:p>
          <a:p>
            <a:pPr marL="0" indent="0">
              <a:buNone/>
            </a:pPr>
            <a:r>
              <a:rPr lang="ru-RU" sz="3600" dirty="0"/>
              <a:t>Автоматизированная система учета пассажиров, совершивших противоправные действия в поездах формирования АО "ФПК", и предоставления информации для поездных бригад / А. Т. </a:t>
            </a:r>
            <a:r>
              <a:rPr lang="ru-RU" sz="3600" dirty="0" err="1"/>
              <a:t>Сунгатуллина</a:t>
            </a:r>
            <a:r>
              <a:rPr lang="ru-RU" sz="3600" dirty="0"/>
              <a:t>, И. Б. </a:t>
            </a:r>
            <a:r>
              <a:rPr lang="ru-RU" sz="3600" dirty="0" err="1"/>
              <a:t>Гумина</a:t>
            </a:r>
            <a:r>
              <a:rPr lang="ru-RU" sz="3600" dirty="0"/>
              <a:t>, В. А. </a:t>
            </a:r>
            <a:r>
              <a:rPr lang="ru-RU" sz="3600" dirty="0" err="1"/>
              <a:t>Добычина</a:t>
            </a:r>
            <a:r>
              <a:rPr lang="ru-RU" sz="3600" dirty="0"/>
              <a:t> // Вестник ВНИИЖТ. - 2016. - </a:t>
            </a:r>
            <a:r>
              <a:rPr lang="ru-RU" sz="3600" b="1" dirty="0"/>
              <a:t>Т. 75, № 2</a:t>
            </a:r>
            <a:r>
              <a:rPr lang="ru-RU" sz="3600" dirty="0"/>
              <a:t>. - С. 82-86 : 3 рис., 2 табл. - </a:t>
            </a:r>
            <a:r>
              <a:rPr lang="ru-RU" sz="3600" dirty="0" err="1"/>
              <a:t>Библиогр</a:t>
            </a:r>
            <a:r>
              <a:rPr lang="ru-RU" sz="3600" dirty="0"/>
              <a:t>.: с. 86 (11 назв.). - ISSN 2223-9731. - </a:t>
            </a:r>
            <a:r>
              <a:rPr lang="ru-RU" sz="3600" dirty="0" err="1"/>
              <a:t>Библиогр</a:t>
            </a:r>
            <a:r>
              <a:rPr lang="ru-RU" sz="3600" dirty="0"/>
              <a:t>.: с. 86 (11 назв.)</a:t>
            </a:r>
          </a:p>
          <a:p>
            <a:pPr marL="0" indent="0">
              <a:buNone/>
            </a:pPr>
            <a:r>
              <a:rPr lang="ru-RU" sz="3600" dirty="0"/>
              <a:t>Разработана система аналитической отчетности, обеспечивающая учет и контроль правонарушений в поездах дальнего следования, которая позволяет решать задачи подготовки первичной информации о классификации правонарушений и пассажирах, нарушивших общественный порядок в поездах АО "ФПК", и информировать об этом поездные бригады.</a:t>
            </a:r>
          </a:p>
          <a:p>
            <a:pPr marL="0" indent="0">
              <a:buNone/>
            </a:pPr>
            <a:r>
              <a:rPr lang="ru-RU" sz="3600" dirty="0"/>
              <a:t>  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269">
        <p14:pan dir="u"/>
      </p:transition>
    </mc:Choice>
    <mc:Fallback xmlns="">
      <p:transition spd="slow" advTm="52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560" y="171522"/>
            <a:ext cx="10058400" cy="854766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Представленные журналы</a:t>
            </a:r>
            <a:endParaRPr lang="ru-RU" sz="44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4" y="1113184"/>
            <a:ext cx="3558208" cy="5056516"/>
          </a:xfr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51" y="1599195"/>
            <a:ext cx="3203412" cy="4570505"/>
          </a:xfr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30" y="1489116"/>
            <a:ext cx="3427077" cy="4790661"/>
          </a:xfrm>
          <a:prstGeom prst="rect">
            <a:avLst/>
          </a:prstGeo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91" y="1866418"/>
            <a:ext cx="3302462" cy="4543913"/>
          </a:xfrm>
          <a:prstGeom prst="rect">
            <a:avLst/>
          </a:prstGeo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37" y="2691913"/>
            <a:ext cx="2673223" cy="3718418"/>
          </a:xfrm>
          <a:prstGeom prst="rect">
            <a:avLst/>
          </a:prstGeo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403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67">
        <p14:ripple/>
      </p:transition>
    </mc:Choice>
    <mc:Fallback xmlns="">
      <p:transition spd="slow" advTm="16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044" y="1901980"/>
            <a:ext cx="10058400" cy="3180522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ru-RU" sz="4000" dirty="0"/>
              <a:t>С представленными журналами можно ознакомиться в читальном зале библиотеки(аудитория 1101</a:t>
            </a:r>
            <a:r>
              <a:rPr lang="ru-RU" sz="4000" dirty="0" smtClean="0"/>
              <a:t>)</a:t>
            </a:r>
          </a:p>
          <a:p>
            <a:pPr marL="0" indent="0">
              <a:buNone/>
            </a:pPr>
            <a:endParaRPr lang="ru-RU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16418" y="4970288"/>
            <a:ext cx="4850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 algn="just">
              <a:buNone/>
            </a:pPr>
            <a:r>
              <a:rPr lang="ru-RU" sz="2400" smtClean="0"/>
              <a:t>Презентация подготовлена</a:t>
            </a:r>
          </a:p>
          <a:p>
            <a:pPr marL="274320" lvl="1" indent="0" algn="just">
              <a:buNone/>
            </a:pPr>
            <a:r>
              <a:rPr lang="ru-RU" sz="2400" smtClean="0"/>
              <a:t>Студентом 1 курса</a:t>
            </a:r>
          </a:p>
          <a:p>
            <a:pPr marL="274320" lvl="1" indent="0" algn="just">
              <a:buNone/>
            </a:pPr>
            <a:r>
              <a:rPr lang="ru-RU" sz="2400" smtClean="0"/>
              <a:t>Группы ИСб-51</a:t>
            </a:r>
          </a:p>
          <a:p>
            <a:pPr marL="274320" lvl="1" indent="0" algn="just">
              <a:buNone/>
            </a:pPr>
            <a:r>
              <a:rPr lang="ru-RU" sz="2400" smtClean="0"/>
              <a:t>Дужан Татьяной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3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909699">
        <p14:pan dir="u"/>
      </p:transition>
    </mc:Choice>
    <mc:Fallback xmlns="">
      <p:transition spd="slow" advTm="9096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2" y="819547"/>
            <a:ext cx="3613008" cy="5137434"/>
          </a:xfr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62261" y="3558209"/>
            <a:ext cx="5264161" cy="293548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/>
              <a:t>Остров Сахалин до сих пор остается единственным в России регионом, где ширина железнодорожной колеи отличается от стандартных 1520 мм. </a:t>
            </a:r>
            <a:r>
              <a:rPr lang="ru-RU" sz="2000" b="1" smtClean="0"/>
              <a:t>Здесь </a:t>
            </a:r>
            <a:r>
              <a:rPr lang="ru-RU" sz="2000" b="1" dirty="0"/>
              <a:t>пока эксплуатируется оставшаяся еще от японцев колея, которую специалисты называют «капской», шириной 1067.</a:t>
            </a:r>
          </a:p>
          <a:p>
            <a:pPr marL="0" indent="0" algn="just">
              <a:buNone/>
            </a:pPr>
            <a:r>
              <a:rPr lang="ru-RU" sz="2000" i="1" dirty="0"/>
              <a:t>С.23</a:t>
            </a:r>
          </a:p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-731" b="4695"/>
          <a:stretch/>
        </p:blipFill>
        <p:spPr>
          <a:xfrm>
            <a:off x="6671542" y="218662"/>
            <a:ext cx="4618618" cy="2882347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5754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7">
        <p14:doors dir="vert"/>
      </p:transition>
    </mc:Choice>
    <mc:Fallback xmlns="">
      <p:transition spd="slow" advTm="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1033669"/>
            <a:ext cx="5492476" cy="3520838"/>
          </a:xfrm>
          <a:scene3d>
            <a:camera prst="perspectiveAbove"/>
            <a:lightRig rig="threePt" dir="t"/>
          </a:scene3d>
          <a:sp3d>
            <a:bevelT w="101600" prst="riblet"/>
          </a:sp3d>
        </p:spPr>
      </p:pic>
      <p:sp>
        <p:nvSpPr>
          <p:cNvPr id="5" name="TextBox 4"/>
          <p:cNvSpPr txBox="1"/>
          <p:nvPr/>
        </p:nvSpPr>
        <p:spPr>
          <a:xfrm>
            <a:off x="298173" y="616225"/>
            <a:ext cx="57249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Цены растут</a:t>
            </a:r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just"/>
            <a:r>
              <a:rPr lang="ru-RU" sz="2400" b="1" dirty="0" smtClean="0"/>
              <a:t>Сколько было копий сломано по вопросу электричек в прошлом году. Проблема была решена только после вмешательства главы государства. Главной причиной закрытия десятков маршрутов пригородного сообщения специалисты объявили отказ регионов компенсировать убытки от поездок.</a:t>
            </a:r>
          </a:p>
          <a:p>
            <a:pPr algn="just"/>
            <a:r>
              <a:rPr lang="ru-RU" sz="2400" i="1" dirty="0" smtClean="0"/>
              <a:t>С.22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176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138">
        <p14:pan dir="u"/>
      </p:transition>
    </mc:Choice>
    <mc:Fallback xmlns="">
      <p:transition spd="slow" advTm="11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09" y="675254"/>
            <a:ext cx="3753378" cy="5355176"/>
          </a:xfr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45426" y="397566"/>
            <a:ext cx="5479774" cy="32401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 smtClean="0"/>
              <a:t>Представляем:</a:t>
            </a:r>
          </a:p>
          <a:p>
            <a:pPr marL="0" indent="0" algn="just">
              <a:buNone/>
            </a:pPr>
            <a:r>
              <a:rPr lang="ru-RU" sz="2600" b="1" i="1" dirty="0" smtClean="0"/>
              <a:t>Ежемесячный, </a:t>
            </a:r>
            <a:r>
              <a:rPr lang="ru-RU" sz="2600" b="1" i="1" dirty="0" err="1" smtClean="0"/>
              <a:t>общетранспортный</a:t>
            </a:r>
            <a:r>
              <a:rPr lang="ru-RU" sz="2600" b="1" i="1" dirty="0" smtClean="0"/>
              <a:t>, научно-практический журнал   </a:t>
            </a:r>
            <a:r>
              <a:rPr lang="ru-RU" sz="2600" b="1" i="1" u="sng" dirty="0" smtClean="0"/>
              <a:t>(</a:t>
            </a:r>
            <a:r>
              <a:rPr lang="en-US" sz="2600" b="1" i="1" u="sng" dirty="0" smtClean="0">
                <a:hlinkClick r:id="rId3"/>
              </a:rPr>
              <a:t>www.tranrus.ru/vestnik</a:t>
            </a:r>
            <a:r>
              <a:rPr lang="en-US" sz="2600" b="1" i="1" u="sng" dirty="0" smtClean="0"/>
              <a:t>)</a:t>
            </a:r>
            <a:endParaRPr lang="ru-RU" sz="2600" b="1" i="1" u="sng" dirty="0" smtClean="0"/>
          </a:p>
          <a:p>
            <a:pPr marL="0" indent="0" algn="just">
              <a:buNone/>
            </a:pPr>
            <a:r>
              <a:rPr lang="ru-RU" sz="2600" b="1" i="1" dirty="0" smtClean="0"/>
              <a:t>Журнал имеет научно-практическую, аналитическую направленность.</a:t>
            </a:r>
          </a:p>
          <a:p>
            <a:pPr marL="0" indent="0" algn="just">
              <a:buNone/>
            </a:pPr>
            <a:endParaRPr lang="ru-RU" sz="2400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949687" y="3783661"/>
            <a:ext cx="68977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Рассматриваются</a:t>
            </a:r>
            <a:r>
              <a:rPr lang="ru-RU" sz="2000" dirty="0" smtClean="0"/>
              <a:t>: </a:t>
            </a:r>
            <a:r>
              <a:rPr lang="ru-RU" sz="2000" b="1" dirty="0" smtClean="0"/>
              <a:t>Государственный контроль и управление транспортной отраслью;  состояние и развитие отдельных видов транспорта, транспортная система России; взаимодействие видов транспорта при мультимодальных превозках в логистических центрах; оптимизация перевозок; региональная политика и многое другое.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757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5">
        <p14:doors dir="vert"/>
      </p:transition>
    </mc:Choice>
    <mc:Fallback xmlns="">
      <p:transition spd="slow" advTm="8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" y="512064"/>
            <a:ext cx="4029446" cy="5632704"/>
          </a:xfr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42991" y="258417"/>
            <a:ext cx="5082209" cy="63411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Филимонов </a:t>
            </a:r>
            <a:r>
              <a:rPr lang="ru-RU" sz="2000" b="1" dirty="0" smtClean="0"/>
              <a:t>Р.Е  Курс на контакт жизненного цикла // Путь и путевое хозяйство, 2016. -  № 5. С.2-4</a:t>
            </a:r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r>
              <a:rPr lang="ru-RU" sz="2400" b="1" i="1" dirty="0" smtClean="0"/>
              <a:t>Для России идеология контракта жизненного цикла уже не в новинку. Одним из первых проектов с использованием ее элементов стала закупка высокоскоростных поездов «Сапсан» и передача их на техническое обслуживание. Согласно договору компания «Сименс» будет отвечать за обслуживание и ремонт «Сапсанов» в течении 40 лет.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89">
        <p14:doors dir="vert"/>
      </p:transition>
    </mc:Choice>
    <mc:Fallback xmlns="">
      <p:transition spd="slow" advTm="5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"/>
          <a:stretch/>
        </p:blipFill>
        <p:spPr>
          <a:xfrm>
            <a:off x="6394614" y="1626441"/>
            <a:ext cx="5298882" cy="3343123"/>
          </a:xfrm>
          <a:scene3d>
            <a:camera prst="perspectiveAbove"/>
            <a:lightRig rig="threePt" dir="t"/>
          </a:scene3d>
          <a:sp3d>
            <a:bevelT w="101600" prst="riblet"/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6110" y="785480"/>
            <a:ext cx="5675907" cy="55556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При укладке и модернизации пути увеличились объемы применения стометровых рельсов, а также рельсов высшей категории. Причем сегодня они используются не только на скоростных, но и на наиболее грузонапряженных участках магистралей. Специалисты путевого комплекса освоили укладку бесстыкового пути в кривых малого радиуса, в суровых климатических условиях, с доведением длин плетей до перегона, применяют железобетонные шпалы, высокопрочные изолирующие стыки, упругие промежуточные скрепления. Все это позволяет значительно повысить надежность пути, обеспечивая его малообслуживаемость и увеличение межремонтного срока в 1,57 раза.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09530" y="116339"/>
            <a:ext cx="880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Курс на контракт жизненного цикла</a:t>
            </a:r>
            <a:endParaRPr lang="ru-RU" sz="3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971182" y="6156500"/>
            <a:ext cx="405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Источник: Филимонов Р.Е. с. 2-4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303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409">
        <p14:pan dir="u"/>
      </p:transition>
    </mc:Choice>
    <mc:Fallback xmlns="">
      <p:transition spd="slow" advTm="14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"/>
          <a:stretch/>
        </p:blipFill>
        <p:spPr>
          <a:xfrm>
            <a:off x="6667624" y="1550504"/>
            <a:ext cx="5121556" cy="3200399"/>
          </a:xfrm>
          <a:scene3d>
            <a:camera prst="perspectiveAbove"/>
            <a:lightRig rig="threePt" dir="t"/>
          </a:scene3d>
          <a:sp3d>
            <a:bevelT w="101600" prst="riblet"/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4" y="516835"/>
            <a:ext cx="5905749" cy="594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Переход на сервисное обслуживание пути по такой схеме позволит исключить удвоение объемов работ по текущей эксплуатации и ремонту, просрочки ремонта пути, оптимизировать работу машин и механизмов, равномерно загрузить контингент ЦДРП в течении года, обеспечить горизонт бюджетного планирования на минимальный семилетний цикл. Долгосрочное планирование </a:t>
            </a:r>
            <a:r>
              <a:rPr lang="ru-RU" sz="2000" b="1" dirty="0" err="1" smtClean="0"/>
              <a:t>вв</a:t>
            </a:r>
            <a:r>
              <a:rPr lang="ru-RU" sz="2000" b="1" dirty="0" smtClean="0"/>
              <a:t> рамках новой идеологии позволит эффективнее прогнозировать затраты на строительство и поддержание инфраструктуры, считают в ЦДРП, а также увеличить эксплуатационное качество и срок службы инфраструктуры.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41652" y="6211669"/>
            <a:ext cx="3847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Источник: Филимонов Р.Е. с. 2-4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4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275">
        <p14:pan dir="u"/>
      </p:transition>
    </mc:Choice>
    <mc:Fallback xmlns="">
      <p:transition spd="slow" advTm="12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6" y="582897"/>
            <a:ext cx="4060334" cy="5586682"/>
          </a:xfr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0320" y="298175"/>
            <a:ext cx="4754880" cy="6122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1" dirty="0" smtClean="0"/>
              <a:t> </a:t>
            </a:r>
            <a:r>
              <a:rPr lang="ru-RU" sz="2000" b="1" i="1" dirty="0" err="1" smtClean="0"/>
              <a:t>Сапунков</a:t>
            </a:r>
            <a:r>
              <a:rPr lang="ru-RU" sz="2000" b="1" i="1" dirty="0" smtClean="0"/>
              <a:t> А.Н. НЭВ: 80 лет успешного развития // Вестник </a:t>
            </a:r>
            <a:r>
              <a:rPr lang="ru-RU" sz="2000" b="1" i="1" dirty="0" err="1" smtClean="0"/>
              <a:t>ВЭлНИИ</a:t>
            </a:r>
            <a:r>
              <a:rPr lang="ru-RU" sz="2000" b="1" i="1" dirty="0" smtClean="0"/>
              <a:t>, 2016. - №1. – С.14-21. </a:t>
            </a:r>
          </a:p>
          <a:p>
            <a:pPr marL="0" indent="0" algn="just">
              <a:buNone/>
            </a:pPr>
            <a:r>
              <a:rPr lang="ru-RU" sz="2000" b="1" dirty="0" smtClean="0"/>
              <a:t>За 80 лет на заводе было построено около 17 тыс. локомотивов более 60 типов. Созданные на НЭВЗе локомотивы, обладающие высокой степенью надежности при работе в жестких климатических и сложных рельефных условиях, водят составы, которые перевозят 80% всех грузов на электрифицированных железных дорогах России и стран ближнего зарубежья. Новочеркасский электровозостроительный завод всегда был безусловным лидером в сфере производства электровозов.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677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19">
        <p14:doors dir="vert"/>
      </p:transition>
    </mc:Choice>
    <mc:Fallback xmlns="">
      <p:transition spd="slow" advTm="8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8"/>
          <a:stretch/>
        </p:blipFill>
        <p:spPr>
          <a:xfrm>
            <a:off x="5956853" y="850790"/>
            <a:ext cx="5758069" cy="3518452"/>
          </a:xfrm>
          <a:scene3d>
            <a:camera prst="perspectiveAbove"/>
            <a:lightRig rig="threePt" dir="t"/>
          </a:scene3d>
          <a:sp3d>
            <a:bevelT w="101600" prst="riblet"/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5625" y="477078"/>
            <a:ext cx="4754880" cy="57845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В 2004 г. Был изготовлен 8-осный грузовой магистральный электровоз переменного тока 2ЭС5К «Ермак», разработанный на замену ранее выпущенных электровозов переменного тока серий ВЛ80, ВЛ85.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51173" y="4572000"/>
            <a:ext cx="65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Трехсекционный «Ермак» с поосным регулированием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7682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798">
        <p14:pan dir="u"/>
      </p:transition>
    </mc:Choice>
    <mc:Fallback xmlns="">
      <p:transition spd="slow" advTm="47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135</TotalTime>
  <Words>855</Words>
  <Application>Microsoft Office PowerPoint</Application>
  <PresentationFormat>Широкоэкранный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Savon</vt:lpstr>
      <vt:lpstr>Пресс-ревю новинок железнодорожных журналов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Выборочный список статей из журнала</vt:lpstr>
      <vt:lpstr>Представленные журналы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Пресс-ревю новинок железнодорожных журналов</dc:title>
  <dc:creator>Карташова Людмила Ивановна</dc:creator>
  <cp:lastModifiedBy>Николаева Оксана Викторовна</cp:lastModifiedBy>
  <cp:revision>19</cp:revision>
  <dcterms:created xsi:type="dcterms:W3CDTF">2016-06-20T07:08:43Z</dcterms:created>
  <dcterms:modified xsi:type="dcterms:W3CDTF">2016-08-18T07:12:42Z</dcterms:modified>
</cp:coreProperties>
</file>