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64" r:id="rId3"/>
    <p:sldId id="257" r:id="rId4"/>
    <p:sldId id="259" r:id="rId5"/>
    <p:sldId id="267" r:id="rId6"/>
    <p:sldId id="268" r:id="rId7"/>
    <p:sldId id="260" r:id="rId8"/>
    <p:sldId id="263" r:id="rId9"/>
    <p:sldId id="261" r:id="rId10"/>
    <p:sldId id="265" r:id="rId11"/>
    <p:sldId id="258" r:id="rId12"/>
    <p:sldId id="269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89" d="100"/>
          <a:sy n="89" d="100"/>
        </p:scale>
        <p:origin x="437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6887DE3E-F2BA-4795-82E7-2F411299EB94}" type="datetimeFigureOut">
              <a:rPr lang="ru-RU" smtClean="0"/>
              <a:t>27.06.2016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E44975DB-33E9-4D48-985D-B299B1C580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4380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7DE3E-F2BA-4795-82E7-2F411299EB94}" type="datetimeFigureOut">
              <a:rPr lang="ru-RU" smtClean="0"/>
              <a:t>27.06.2016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975DB-33E9-4D48-985D-B299B1C580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6863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7DE3E-F2BA-4795-82E7-2F411299EB94}" type="datetimeFigureOut">
              <a:rPr lang="ru-RU" smtClean="0"/>
              <a:t>27.06.2016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975DB-33E9-4D48-985D-B299B1C580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4030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7DE3E-F2BA-4795-82E7-2F411299EB94}" type="datetimeFigureOut">
              <a:rPr lang="ru-RU" smtClean="0"/>
              <a:t>27.06.2016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975DB-33E9-4D48-985D-B299B1C5807B}" type="slidenum">
              <a:rPr lang="ru-RU" smtClean="0"/>
              <a:t>‹#›</a:t>
            </a:fld>
            <a:endParaRPr lang="ru-RU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150516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7DE3E-F2BA-4795-82E7-2F411299EB94}" type="datetimeFigureOut">
              <a:rPr lang="ru-RU" smtClean="0"/>
              <a:t>27.06.2016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975DB-33E9-4D48-985D-B299B1C580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8434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7DE3E-F2BA-4795-82E7-2F411299EB94}" type="datetimeFigureOut">
              <a:rPr lang="ru-RU" smtClean="0"/>
              <a:t>27.06.2016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975DB-33E9-4D48-985D-B299B1C580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16793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7DE3E-F2BA-4795-82E7-2F411299EB94}" type="datetimeFigureOut">
              <a:rPr lang="ru-RU" smtClean="0"/>
              <a:t>27.06.2016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975DB-33E9-4D48-985D-B299B1C580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77613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7DE3E-F2BA-4795-82E7-2F411299EB94}" type="datetimeFigureOut">
              <a:rPr lang="ru-RU" smtClean="0"/>
              <a:t>27.06.2016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975DB-33E9-4D48-985D-B299B1C580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6673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7DE3E-F2BA-4795-82E7-2F411299EB94}" type="datetimeFigureOut">
              <a:rPr lang="ru-RU" smtClean="0"/>
              <a:t>27.06.2016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975DB-33E9-4D48-985D-B299B1C580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914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7DE3E-F2BA-4795-82E7-2F411299EB94}" type="datetimeFigureOut">
              <a:rPr lang="ru-RU" smtClean="0"/>
              <a:t>27.06.2016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975DB-33E9-4D48-985D-B299B1C580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0806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7DE3E-F2BA-4795-82E7-2F411299EB94}" type="datetimeFigureOut">
              <a:rPr lang="ru-RU" smtClean="0"/>
              <a:t>27.06.2016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975DB-33E9-4D48-985D-B299B1C580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1571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7DE3E-F2BA-4795-82E7-2F411299EB94}" type="datetimeFigureOut">
              <a:rPr lang="ru-RU" smtClean="0"/>
              <a:t>27.06.2016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975DB-33E9-4D48-985D-B299B1C580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9478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7DE3E-F2BA-4795-82E7-2F411299EB94}" type="datetimeFigureOut">
              <a:rPr lang="ru-RU" smtClean="0"/>
              <a:t>27.06.2016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975DB-33E9-4D48-985D-B299B1C580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9653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7DE3E-F2BA-4795-82E7-2F411299EB94}" type="datetimeFigureOut">
              <a:rPr lang="ru-RU" smtClean="0"/>
              <a:t>27.06.2016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975DB-33E9-4D48-985D-B299B1C580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484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7DE3E-F2BA-4795-82E7-2F411299EB94}" type="datetimeFigureOut">
              <a:rPr lang="ru-RU" smtClean="0"/>
              <a:t>27.06.2016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975DB-33E9-4D48-985D-B299B1C580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2658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7DE3E-F2BA-4795-82E7-2F411299EB94}" type="datetimeFigureOut">
              <a:rPr lang="ru-RU" smtClean="0"/>
              <a:t>27.06.2016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975DB-33E9-4D48-985D-B299B1C580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7607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7DE3E-F2BA-4795-82E7-2F411299EB94}" type="datetimeFigureOut">
              <a:rPr lang="ru-RU" smtClean="0"/>
              <a:t>27.06.2016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975DB-33E9-4D48-985D-B299B1C580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0511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87DE3E-F2BA-4795-82E7-2F411299EB94}" type="datetimeFigureOut">
              <a:rPr lang="ru-RU" smtClean="0"/>
              <a:t>27.06.2016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4975DB-33E9-4D48-985D-B299B1C580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68011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ru-RU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Пресс-ревю новинок железнодорожных журналов</a:t>
            </a:r>
            <a:endParaRPr lang="ru-RU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(июнь 2016 год)</a:t>
            </a:r>
            <a:endParaRPr lang="ru-RU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422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5206" y="0"/>
            <a:ext cx="6055290" cy="44451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Список статей</a:t>
            </a:r>
            <a:endParaRPr lang="ru-RU" sz="28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57575" y="669979"/>
            <a:ext cx="5181600" cy="5369197"/>
          </a:xfrm>
        </p:spPr>
        <p:txBody>
          <a:bodyPr>
            <a:noAutofit/>
          </a:bodyPr>
          <a:lstStyle/>
          <a:p>
            <a:pPr marL="0" indent="0">
              <a:lnSpc>
                <a:spcPts val="1100"/>
              </a:lnSpc>
              <a:buNone/>
            </a:pPr>
            <a:r>
              <a:rPr lang="ru-RU" sz="1000" dirty="0"/>
              <a:t>1</a:t>
            </a:r>
            <a:r>
              <a:rPr lang="ru-RU" sz="1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.    </a:t>
            </a:r>
            <a:r>
              <a:rPr lang="ru-RU" sz="1000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Берент</a:t>
            </a:r>
            <a:r>
              <a:rPr lang="ru-RU" sz="10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В. Я.</a:t>
            </a:r>
            <a:r>
              <a:rPr lang="ru-RU" sz="1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(доктор технических наук). </a:t>
            </a:r>
          </a:p>
          <a:p>
            <a:pPr marL="0" indent="0">
              <a:lnSpc>
                <a:spcPts val="1100"/>
              </a:lnSpc>
              <a:buNone/>
            </a:pPr>
            <a:r>
              <a:rPr lang="ru-RU" sz="1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Электроэрозия</a:t>
            </a:r>
            <a:r>
              <a:rPr lang="ru-RU" sz="1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электрических контактов / В. Я. </a:t>
            </a:r>
            <a:r>
              <a:rPr lang="ru-RU" sz="1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Берент</a:t>
            </a:r>
            <a:r>
              <a:rPr lang="ru-RU" sz="1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// Вестник ВНИИЖТ. - 2016. - </a:t>
            </a:r>
            <a:r>
              <a:rPr lang="ru-RU" sz="10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Т. 75, № 2</a:t>
            </a:r>
            <a:r>
              <a:rPr lang="ru-RU" sz="1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. - С. </a:t>
            </a:r>
            <a:r>
              <a:rPr lang="ru-RU" sz="1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88-95.</a:t>
            </a:r>
          </a:p>
          <a:p>
            <a:pPr marL="0" indent="0">
              <a:lnSpc>
                <a:spcPts val="1100"/>
              </a:lnSpc>
              <a:buNone/>
            </a:pPr>
            <a:r>
              <a:rPr lang="ru-RU" sz="1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Рассмотрены </a:t>
            </a:r>
            <a:r>
              <a:rPr lang="ru-RU" sz="1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контакты матричного типа, рекомендации по их составу, характер их повреждаемости. Исследованы разрушения углеродных материалов от дуговых разрядов. Показана более высокая эрозионная стойкость </a:t>
            </a:r>
            <a:r>
              <a:rPr lang="ru-RU" sz="1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металлоуглеродных</a:t>
            </a:r>
            <a:r>
              <a:rPr lang="ru-RU" sz="1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вставок перед угольными. Подтверждена положительная роль легкоплавкой фазы в составе контактов каркасного вида при воздействии  электрической дуги.</a:t>
            </a:r>
          </a:p>
          <a:p>
            <a:pPr marL="0" indent="0">
              <a:lnSpc>
                <a:spcPts val="1100"/>
              </a:lnSpc>
              <a:buNone/>
            </a:pPr>
            <a:r>
              <a:rPr lang="ru-RU" sz="1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2</a:t>
            </a:r>
            <a:r>
              <a:rPr lang="ru-RU" sz="1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.    </a:t>
            </a:r>
            <a:r>
              <a:rPr lang="ru-RU" sz="1000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Глюзберг</a:t>
            </a:r>
            <a:r>
              <a:rPr lang="ru-RU" sz="10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Б. Э.</a:t>
            </a:r>
            <a:r>
              <a:rPr lang="ru-RU" sz="1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(доктор технических наук; профессор). </a:t>
            </a:r>
          </a:p>
          <a:p>
            <a:pPr marL="0" indent="0">
              <a:lnSpc>
                <a:spcPts val="1100"/>
              </a:lnSpc>
              <a:buNone/>
            </a:pPr>
            <a:r>
              <a:rPr lang="ru-RU" sz="1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Применение оптимизационных алгоритмов для усовершенствования конструкции стрелочных переводов / Б. Э. </a:t>
            </a:r>
            <a:r>
              <a:rPr lang="ru-RU" sz="1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Глюзберг</a:t>
            </a:r>
            <a:r>
              <a:rPr lang="ru-RU" sz="1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// Вестник ВНИИЖТ. - 2016. - </a:t>
            </a:r>
            <a:r>
              <a:rPr lang="ru-RU" sz="10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Т. 75, № 2</a:t>
            </a:r>
            <a:r>
              <a:rPr lang="ru-RU" sz="1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. - С. 67-73.</a:t>
            </a:r>
          </a:p>
          <a:p>
            <a:pPr marL="0" indent="0">
              <a:lnSpc>
                <a:spcPts val="1100"/>
              </a:lnSpc>
              <a:buNone/>
            </a:pPr>
            <a:r>
              <a:rPr lang="ru-RU" sz="1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Рассмотрены постановки и алгоритмы решения задач по оптимизации элементов стрелочных переводов на стадии проектирования. Выделены четыре типа оптимизационных задач. Даны рекомендации по математическому аппарату, который целесообразно использовать для решения задач каждого типа.</a:t>
            </a:r>
          </a:p>
          <a:p>
            <a:pPr marL="0" indent="0">
              <a:lnSpc>
                <a:spcPts val="1100"/>
              </a:lnSpc>
              <a:buNone/>
            </a:pPr>
            <a:r>
              <a:rPr lang="ru-RU" sz="1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3</a:t>
            </a:r>
            <a:r>
              <a:rPr lang="ru-RU" sz="1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.    </a:t>
            </a:r>
            <a:r>
              <a:rPr lang="ru-RU" sz="10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Завьялов С. Ю.</a:t>
            </a:r>
            <a:r>
              <a:rPr lang="ru-RU" sz="1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</a:p>
          <a:p>
            <a:pPr marL="0" indent="0">
              <a:lnSpc>
                <a:spcPts val="1100"/>
              </a:lnSpc>
              <a:buNone/>
            </a:pPr>
            <a:r>
              <a:rPr lang="ru-RU" sz="1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Сравнительная оценка методов мониторинга водных объектов, потенциально опасных для железнодорожного пути / С. Ю. Завьялов // Вестник ВНИИЖТ. - 2016. - </a:t>
            </a:r>
            <a:r>
              <a:rPr lang="ru-RU" sz="10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Т. 75, № 2</a:t>
            </a:r>
            <a:r>
              <a:rPr lang="ru-RU" sz="1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. - С. 97-100.</a:t>
            </a:r>
          </a:p>
          <a:p>
            <a:pPr marL="0" indent="0">
              <a:lnSpc>
                <a:spcPts val="1100"/>
              </a:lnSpc>
              <a:buNone/>
            </a:pPr>
            <a:r>
              <a:rPr lang="ru-RU" sz="1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Рассмотрена необходимость своевременного мониторинга потенциально опасных водных объектов для предотвращения чрезвычайных ситуаций и повышения уровня безопасности движения. Проведена сравнительная оценка визуального и дистанционных методов мониторинга.</a:t>
            </a:r>
          </a:p>
          <a:p>
            <a:pPr marL="0" indent="0">
              <a:lnSpc>
                <a:spcPts val="1100"/>
              </a:lnSpc>
              <a:buNone/>
            </a:pPr>
            <a:r>
              <a:rPr lang="ru-RU" sz="1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 </a:t>
            </a:r>
            <a:r>
              <a:rPr lang="ru-RU" sz="1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4</a:t>
            </a:r>
            <a:r>
              <a:rPr lang="ru-RU" sz="1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.    </a:t>
            </a:r>
            <a:r>
              <a:rPr lang="ru-RU" sz="10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Киреев А. Н.</a:t>
            </a:r>
            <a:r>
              <a:rPr lang="ru-RU" sz="1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(кандидат технических наук). </a:t>
            </a:r>
          </a:p>
          <a:p>
            <a:pPr marL="0" indent="0">
              <a:lnSpc>
                <a:spcPts val="1100"/>
              </a:lnSpc>
              <a:buNone/>
            </a:pPr>
            <a:r>
              <a:rPr lang="ru-RU" sz="1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Совершенствование ультразвукового контроля осей колесных пар подвижного состава железных дорог / А. Н. Киреев, В. А. Витренко // Вестник ВНИИЖТ. - 2016. - </a:t>
            </a:r>
            <a:r>
              <a:rPr lang="ru-RU" sz="10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Т. 75, № 2</a:t>
            </a:r>
            <a:r>
              <a:rPr lang="ru-RU" sz="1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. - С. 116-121.</a:t>
            </a:r>
          </a:p>
          <a:p>
            <a:pPr marL="0" indent="0">
              <a:lnSpc>
                <a:spcPts val="1100"/>
              </a:lnSpc>
              <a:buNone/>
            </a:pPr>
            <a:r>
              <a:rPr lang="ru-RU" sz="1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Предлагается </a:t>
            </a:r>
            <a:r>
              <a:rPr lang="ru-RU" sz="1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безэталонный</a:t>
            </a:r>
            <a:r>
              <a:rPr lang="ru-RU" sz="1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метод настройки функции временной регулировки чувствительности ультразвукового дефектоскопа при контроле осей колесных пар подвижного состава железных дорог, позволяющий исключить при контроле недостатки применения стандартных образцов предприятия и повысить достоверность результатов ультразвукового контроля.</a:t>
            </a:r>
          </a:p>
          <a:p>
            <a:endParaRPr lang="ru-RU" sz="10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444511"/>
            <a:ext cx="5181600" cy="7016993"/>
          </a:xfrm>
        </p:spPr>
        <p:txBody>
          <a:bodyPr>
            <a:noAutofit/>
          </a:bodyPr>
          <a:lstStyle/>
          <a:p>
            <a:pPr marL="0" indent="0">
              <a:lnSpc>
                <a:spcPts val="1000"/>
              </a:lnSpc>
              <a:buNone/>
            </a:pPr>
            <a:r>
              <a:rPr lang="ru-RU" sz="1000" dirty="0"/>
              <a:t> </a:t>
            </a:r>
          </a:p>
          <a:p>
            <a:pPr marL="0" indent="0">
              <a:lnSpc>
                <a:spcPts val="1000"/>
              </a:lnSpc>
              <a:buNone/>
            </a:pPr>
            <a:r>
              <a:rPr lang="ru-RU" sz="1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5.    </a:t>
            </a:r>
            <a:r>
              <a:rPr lang="ru-RU" sz="10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Косарев А. Б.</a:t>
            </a:r>
            <a:r>
              <a:rPr lang="ru-RU" sz="1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(доктор технических наук; профессор). </a:t>
            </a:r>
          </a:p>
          <a:p>
            <a:pPr marL="0" indent="0">
              <a:lnSpc>
                <a:spcPts val="1000"/>
              </a:lnSpc>
              <a:buNone/>
            </a:pPr>
            <a:r>
              <a:rPr lang="ru-RU" sz="1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Электромагнитные процессы в системе тягового снабжения 2х25 </a:t>
            </a:r>
            <a:r>
              <a:rPr lang="ru-RU" sz="1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кВ</a:t>
            </a:r>
            <a:r>
              <a:rPr lang="ru-RU" sz="1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с отсоединенными от рельсового пути опорами контактной сети / А. Б. Косарев // Вестник ВНИИЖТ. - 2016. - </a:t>
            </a:r>
            <a:r>
              <a:rPr lang="ru-RU" sz="10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Т. 75, № 2</a:t>
            </a:r>
            <a:r>
              <a:rPr lang="ru-RU" sz="1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. - С. 74-80.</a:t>
            </a:r>
          </a:p>
          <a:p>
            <a:pPr marL="0" indent="0">
              <a:lnSpc>
                <a:spcPts val="1000"/>
              </a:lnSpc>
              <a:buNone/>
            </a:pPr>
            <a:r>
              <a:rPr lang="ru-RU" sz="1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Обоснована возможность отказа от применения для заземления опор контактной сети рельсового пути и использования в этих целях искусственного заземлителя.</a:t>
            </a:r>
          </a:p>
          <a:p>
            <a:pPr marL="0" indent="0">
              <a:lnSpc>
                <a:spcPts val="1000"/>
              </a:lnSpc>
              <a:buNone/>
            </a:pPr>
            <a:r>
              <a:rPr lang="ru-RU" sz="1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Многокритериальная оценка качества отбора персонала по управлению безопасностью труда на предприятиях ОАО "РЖД" / В. М. Пономарев, И. А. Косарев // Вестник ВНИИЖТ. - 2016. - </a:t>
            </a:r>
            <a:r>
              <a:rPr lang="ru-RU" sz="10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Т. 75, № 2</a:t>
            </a:r>
            <a:r>
              <a:rPr lang="ru-RU" sz="1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. - С. 102-107.</a:t>
            </a:r>
          </a:p>
          <a:p>
            <a:pPr marL="0" indent="0">
              <a:lnSpc>
                <a:spcPts val="1000"/>
              </a:lnSpc>
              <a:buNone/>
            </a:pPr>
            <a:r>
              <a:rPr lang="ru-RU" sz="1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Предложена многокритериальная методика оценки качества отбора персонала по управлению безопасностью труда. Показано, что многокритериальная оценка отбора персонала должна быть основана на использовании метода главных компонент.</a:t>
            </a:r>
          </a:p>
          <a:p>
            <a:pPr marL="0" indent="0">
              <a:lnSpc>
                <a:spcPts val="1000"/>
              </a:lnSpc>
              <a:buNone/>
            </a:pPr>
            <a:r>
              <a:rPr lang="ru-RU" sz="1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 </a:t>
            </a:r>
            <a:r>
              <a:rPr lang="ru-RU" sz="1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6</a:t>
            </a:r>
            <a:r>
              <a:rPr lang="ru-RU" sz="1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.    </a:t>
            </a:r>
            <a:r>
              <a:rPr lang="ru-RU" sz="1000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Сунгатуллина</a:t>
            </a:r>
            <a:r>
              <a:rPr lang="ru-RU" sz="10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А. Т.</a:t>
            </a:r>
            <a:r>
              <a:rPr lang="ru-RU" sz="1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(кандидат технических наук). </a:t>
            </a:r>
          </a:p>
          <a:p>
            <a:pPr marL="0" indent="0">
              <a:lnSpc>
                <a:spcPts val="1000"/>
              </a:lnSpc>
              <a:buNone/>
            </a:pPr>
            <a:r>
              <a:rPr lang="ru-RU" sz="1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Автоматизированная система учета пассажиров, совершивших противоправные действия в поездах формирования АО "ФПК", и предоставления информации для </a:t>
            </a:r>
          </a:p>
          <a:p>
            <a:pPr marL="0" indent="0">
              <a:lnSpc>
                <a:spcPts val="1000"/>
              </a:lnSpc>
              <a:buNone/>
            </a:pPr>
            <a:r>
              <a:rPr lang="ru-RU" sz="1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поездных бригад / А. Т. </a:t>
            </a:r>
            <a:r>
              <a:rPr lang="ru-RU" sz="1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Сунгатуллина</a:t>
            </a:r>
            <a:r>
              <a:rPr lang="ru-RU" sz="1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, И. Б. </a:t>
            </a:r>
            <a:r>
              <a:rPr lang="ru-RU" sz="1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Гумина</a:t>
            </a:r>
            <a:r>
              <a:rPr lang="ru-RU" sz="1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, В. А. </a:t>
            </a:r>
            <a:r>
              <a:rPr lang="ru-RU" sz="1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Добычина</a:t>
            </a:r>
            <a:r>
              <a:rPr lang="ru-RU" sz="1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// Вестник ВНИИЖТ. - 2016. - </a:t>
            </a:r>
            <a:r>
              <a:rPr lang="ru-RU" sz="10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Т. 75, № 2</a:t>
            </a:r>
            <a:r>
              <a:rPr lang="ru-RU" sz="1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. - С. 82-86 : 3 рис. Разработана система аналитической отчетности, обеспечивающая учет и контроль правонарушений в поездах дальнего следования, которая позволяет решать задачи подготовки первичной информации о классификации правонарушений и пассажирах, нарушивших общественный порядок в поездах АО "ФПК", и информировать об этом поездные бригады.</a:t>
            </a:r>
          </a:p>
          <a:p>
            <a:pPr marL="0" indent="0">
              <a:lnSpc>
                <a:spcPts val="1000"/>
              </a:lnSpc>
              <a:buNone/>
            </a:pPr>
            <a:endParaRPr lang="ru-RU" sz="1000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0" indent="0">
              <a:lnSpc>
                <a:spcPts val="1000"/>
              </a:lnSpc>
              <a:buNone/>
            </a:pPr>
            <a:r>
              <a:rPr lang="ru-RU" sz="1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7.    </a:t>
            </a:r>
            <a:r>
              <a:rPr lang="ru-RU" sz="1000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Туранов</a:t>
            </a:r>
            <a:r>
              <a:rPr lang="ru-RU" sz="10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Х. Т.</a:t>
            </a:r>
            <a:r>
              <a:rPr lang="ru-RU" sz="1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(доктор технических наук; профессор). </a:t>
            </a:r>
          </a:p>
          <a:p>
            <a:pPr marL="0" indent="0">
              <a:lnSpc>
                <a:spcPts val="1000"/>
              </a:lnSpc>
              <a:buNone/>
            </a:pPr>
            <a:r>
              <a:rPr lang="ru-RU" sz="1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Пример расчета времени, скорости и пути торможения вагона на участке второй тормозной позиции сортировочной горки при воздействии встречного ветра малой величины / Х. Т. </a:t>
            </a:r>
            <a:r>
              <a:rPr lang="ru-RU" sz="1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Туранов</a:t>
            </a:r>
            <a:r>
              <a:rPr lang="ru-RU" sz="1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, А. А. Гордиенко // Вестник ВНИИЖТ. - 2016. - </a:t>
            </a:r>
            <a:r>
              <a:rPr lang="ru-RU" sz="10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Т. 75, № 2</a:t>
            </a:r>
            <a:r>
              <a:rPr lang="ru-RU" sz="1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. - С. 123-127 : 5 рис. - ISSN 2223-9731</a:t>
            </a:r>
          </a:p>
          <a:p>
            <a:pPr marL="0" indent="0">
              <a:lnSpc>
                <a:spcPts val="1000"/>
              </a:lnSpc>
              <a:buNone/>
            </a:pPr>
            <a:r>
              <a:rPr lang="ru-RU" sz="1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Выполнен расчет времени, скорости и пути торможения вагона при его движении с замедлением на участке второй тормозной позиции горки при вариации времени торможения. Построены графические зависимости скорости и пути торможения вагона от времени движения. Объединяя построенные графические зависимости, найдены конкретные значения времени, скорости скольжения и пути торможения вагона на участке второй тормозной позиции горки.  </a:t>
            </a:r>
          </a:p>
          <a:p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7754726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59" y="641755"/>
            <a:ext cx="3803239" cy="5304518"/>
          </a:xfrm>
          <a:prstGeom prst="rect">
            <a:avLst/>
          </a:prstGeom>
          <a:effectLst>
            <a:outerShdw blurRad="50800" dist="50800" dir="11340000" sx="105000" sy="105000" algn="ctr" rotWithShape="0">
              <a:schemeClr val="tx1">
                <a:lumMod val="65000"/>
                <a:lumOff val="35000"/>
                <a:alpha val="92000"/>
              </a:schemeClr>
            </a:outerShdw>
          </a:effectLst>
          <a:scene3d>
            <a:camera prst="isometricOffAxis1Right"/>
            <a:lightRig rig="threePt" dir="t"/>
          </a:scene3d>
        </p:spPr>
      </p:pic>
      <p:sp>
        <p:nvSpPr>
          <p:cNvPr id="7" name="TextBox 6"/>
          <p:cNvSpPr txBox="1"/>
          <p:nvPr/>
        </p:nvSpPr>
        <p:spPr>
          <a:xfrm>
            <a:off x="3330516" y="56980"/>
            <a:ext cx="76809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/>
              <a:t>Представленные журналы</a:t>
            </a:r>
            <a:endParaRPr lang="ru-RU" sz="3200" b="1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693" y="1112809"/>
            <a:ext cx="3388409" cy="4833464"/>
          </a:xfrm>
          <a:prstGeom prst="rect">
            <a:avLst/>
          </a:prstGeom>
          <a:effectLst>
            <a:outerShdw blurRad="50800" dist="50800" dir="11340000" sx="105000" sy="105000" algn="ctr" rotWithShape="0">
              <a:schemeClr val="tx1">
                <a:lumMod val="65000"/>
                <a:lumOff val="35000"/>
                <a:alpha val="92000"/>
              </a:schemeClr>
            </a:outerShdw>
          </a:effectLst>
          <a:scene3d>
            <a:camera prst="isometricOffAxis1Right"/>
            <a:lightRig rig="threePt" dir="t"/>
          </a:scene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625" y="1399733"/>
            <a:ext cx="3432674" cy="4908869"/>
          </a:xfrm>
          <a:prstGeom prst="rect">
            <a:avLst/>
          </a:prstGeom>
          <a:effectLst>
            <a:outerShdw blurRad="50800" dist="50800" dir="11340000" sx="105000" sy="105000" algn="ctr" rotWithShape="0">
              <a:schemeClr val="tx1">
                <a:alpha val="92000"/>
              </a:schemeClr>
            </a:outerShdw>
          </a:effectLst>
          <a:scene3d>
            <a:camera prst="isometricOffAxis1Right"/>
            <a:lightRig rig="threePt" dir="t"/>
          </a:scene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740" y="1399733"/>
            <a:ext cx="3566111" cy="4954100"/>
          </a:xfrm>
          <a:prstGeom prst="rect">
            <a:avLst/>
          </a:prstGeom>
          <a:effectLst>
            <a:outerShdw blurRad="50800" dist="50800" dir="11340000" sx="105000" sy="105000" algn="ctr" rotWithShape="0">
              <a:schemeClr val="tx1">
                <a:alpha val="92000"/>
              </a:schemeClr>
            </a:outerShdw>
          </a:effectLst>
          <a:scene3d>
            <a:camera prst="isometricOffAxis1Right"/>
            <a:lightRig rig="threePt" dir="t"/>
          </a:scene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37" y="2196296"/>
            <a:ext cx="2962656" cy="4112306"/>
          </a:xfrm>
          <a:prstGeom prst="rect">
            <a:avLst/>
          </a:prstGeom>
          <a:effectLst>
            <a:outerShdw blurRad="50800" dist="50800" dir="11340000" sx="105000" sy="105000" algn="ctr" rotWithShape="0">
              <a:schemeClr val="tx1">
                <a:lumMod val="50000"/>
                <a:lumOff val="50000"/>
                <a:alpha val="92000"/>
              </a:schemeClr>
            </a:outerShdw>
          </a:effectLst>
          <a:scene3d>
            <a:camera prst="isometricOffAxis1Righ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7133851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i="1" dirty="0" smtClean="0"/>
              <a:t>Спасибо за внимание!</a:t>
            </a:r>
            <a:endParaRPr lang="ru-RU" sz="5400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dirty="0" smtClean="0"/>
              <a:t>С представленными журналами можно ознакомиться в читальном зале библиотеки(аудитория 1101)</a:t>
            </a:r>
          </a:p>
          <a:p>
            <a:pPr marL="0" indent="0" algn="r">
              <a:buNone/>
            </a:pP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279088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45" y="530352"/>
            <a:ext cx="4303632" cy="6007608"/>
          </a:xfrm>
          <a:prstGeom prst="rect">
            <a:avLst/>
          </a:prstGeom>
          <a:effectLst>
            <a:outerShdw blurRad="50800" dist="50800" dir="11100000" sx="105000" sy="105000" algn="ctr" rotWithShape="0">
              <a:schemeClr val="tx1">
                <a:lumMod val="65000"/>
                <a:lumOff val="35000"/>
                <a:alpha val="92000"/>
              </a:schemeClr>
            </a:outerShdw>
          </a:effectLst>
          <a:scene3d>
            <a:camera prst="isometricOffAxis1Right"/>
            <a:lightRig rig="threePt" dir="t"/>
          </a:scene3d>
        </p:spPr>
      </p:pic>
      <p:sp>
        <p:nvSpPr>
          <p:cNvPr id="4" name="TextBox 3"/>
          <p:cNvSpPr txBox="1"/>
          <p:nvPr/>
        </p:nvSpPr>
        <p:spPr>
          <a:xfrm>
            <a:off x="5046453" y="530352"/>
            <a:ext cx="61765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i="1" dirty="0" smtClean="0"/>
              <a:t>Ивашов В. А., Неумоин В. А. Барьерные функции повышают безопасность движения // Вагоны и вагонное хозяйство, 2016. - № 1. – С. 8-10.</a:t>
            </a:r>
            <a:endParaRPr lang="ru-RU" sz="16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5046452" y="1923691"/>
            <a:ext cx="617651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Для обеспечения полного контроля за допуском подвижного состава на пути общего пользования возникла необходимость модификации систем с целью реализации дополнительных функциональных возможностей:</a:t>
            </a:r>
          </a:p>
          <a:p>
            <a:pPr marL="285750" indent="-285750" algn="just">
              <a:buFontTx/>
              <a:buChar char="-"/>
            </a:pPr>
            <a:r>
              <a:rPr lang="ru-RU" b="1" dirty="0"/>
              <a:t>д</a:t>
            </a:r>
            <a:r>
              <a:rPr lang="ru-RU" b="1" dirty="0" smtClean="0"/>
              <a:t>опуск вагонов в состав поезда на ПТО;</a:t>
            </a:r>
          </a:p>
          <a:p>
            <a:pPr marL="285750" indent="-285750" algn="just">
              <a:buFontTx/>
              <a:buChar char="-"/>
            </a:pPr>
            <a:r>
              <a:rPr lang="ru-RU" b="1" dirty="0"/>
              <a:t>к</a:t>
            </a:r>
            <a:r>
              <a:rPr lang="ru-RU" b="1" dirty="0" smtClean="0"/>
              <a:t>онтроль передачи грузовых вагонов по межгосударственным стыкам;</a:t>
            </a:r>
          </a:p>
          <a:p>
            <a:pPr marL="285750" indent="-285750" algn="just">
              <a:buFontTx/>
              <a:buChar char="-"/>
            </a:pPr>
            <a:r>
              <a:rPr lang="ru-RU" b="1" dirty="0"/>
              <a:t>д</a:t>
            </a:r>
            <a:r>
              <a:rPr lang="ru-RU" b="1" dirty="0" smtClean="0"/>
              <a:t>опуск персонала к проведению технического обслуживания подвижного состава на ПТО по результатам проведения аттестации.</a:t>
            </a:r>
          </a:p>
          <a:p>
            <a:pPr marL="285750" indent="-285750">
              <a:buFontTx/>
              <a:buChar char="-"/>
            </a:pPr>
            <a:endParaRPr lang="ru-RU" dirty="0" smtClean="0"/>
          </a:p>
          <a:p>
            <a:pPr marL="285750" indent="-285750"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6230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64592"/>
            <a:ext cx="4406730" cy="1097280"/>
          </a:xfrm>
        </p:spPr>
        <p:txBody>
          <a:bodyPr>
            <a:normAutofit/>
          </a:bodyPr>
          <a:lstStyle/>
          <a:p>
            <a:pPr algn="ctr"/>
            <a:r>
              <a:rPr lang="ru-RU" sz="1800" b="1" i="1" dirty="0" smtClean="0"/>
              <a:t>Инновационные вагоны для тяжеловесного движения</a:t>
            </a:r>
            <a:endParaRPr lang="ru-RU" sz="1800" b="1" i="1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83" r="33183"/>
          <a:stretch>
            <a:fillRect/>
          </a:stretch>
        </p:blipFill>
        <p:spPr>
          <a:solidFill>
            <a:schemeClr val="accent2">
              <a:lumMod val="75000"/>
            </a:schemeClr>
          </a:solidFill>
          <a:ln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perspectiveAbove"/>
            <a:lightRig rig="soft" dir="t">
              <a:rot lat="0" lon="0" rev="0"/>
            </a:lightRig>
          </a:scene3d>
          <a:sp3d contourW="44450" prstMaterial="matte">
            <a:bevelT w="63500" h="63500" prst="angle"/>
            <a:contourClr>
              <a:srgbClr val="FFFFFF"/>
            </a:contour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7334" y="1792224"/>
            <a:ext cx="4223849" cy="4249138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b="1" dirty="0" smtClean="0"/>
              <a:t>В рамках прошедшего недавно на Тверском вагоностроительном заводе правительственного совещания под председательством премьер-министра РФ Д. А. Медведева на тему «О перспективах развития транспортного машиностроения в текущих экономических условиях» был представлен подвижной состав нового поколения. Большое внимание специалистов привлекли новейшие грузовые вагоны ПАО «Научно-производственная корпорация « Объединенная Вагонная Компания» (НПК ОВК), аналогов которым в России и СНГ нет</a:t>
            </a:r>
            <a:r>
              <a:rPr lang="ru-RU" dirty="0" smtClean="0"/>
              <a:t>.</a:t>
            </a:r>
          </a:p>
          <a:p>
            <a:pPr algn="just"/>
            <a:r>
              <a:rPr lang="ru-RU" i="1" dirty="0" smtClean="0"/>
              <a:t>По материалам пресс-службы НПК ОВК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33264669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96" y="344474"/>
            <a:ext cx="4244652" cy="6054873"/>
          </a:xfrm>
          <a:prstGeom prst="rect">
            <a:avLst/>
          </a:prstGeom>
          <a:effectLst>
            <a:outerShdw blurRad="50800" dist="50800" dir="11340000" sx="105000" sy="105000" algn="ctr" rotWithShape="0">
              <a:schemeClr val="tx1">
                <a:lumMod val="65000"/>
                <a:lumOff val="35000"/>
                <a:alpha val="92000"/>
              </a:schemeClr>
            </a:outerShdw>
          </a:effectLst>
          <a:scene3d>
            <a:camera prst="isometricOffAxis1Right"/>
            <a:lightRig rig="threePt" dir="t"/>
          </a:scene3d>
        </p:spPr>
      </p:pic>
      <p:sp>
        <p:nvSpPr>
          <p:cNvPr id="3" name="TextBox 2"/>
          <p:cNvSpPr txBox="1"/>
          <p:nvPr/>
        </p:nvSpPr>
        <p:spPr>
          <a:xfrm>
            <a:off x="5572664" y="577970"/>
            <a:ext cx="54001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i="1" dirty="0" smtClean="0"/>
              <a:t>Зворыкина Ю. В., Глущенко В. В. Обеспечение информационной безопасности на транспорте //Транспорт Российской Федерации, 2016. - № 1. – С. 6-9.</a:t>
            </a:r>
            <a:endParaRPr lang="ru-RU" sz="16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5676181" y="1811547"/>
            <a:ext cx="529661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/>
              <a:t>При широком внедрении цифровых технологий в транспортной отрасли проблема информационной защиты вошла в число приоритетов обеспечения безопасности на транспорте. Защита информационных транспортных систем – серьезная задача для любого развитого государства.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9133008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50993" y="550292"/>
            <a:ext cx="5449824" cy="601852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1400" b="1" i="1" dirty="0" smtClean="0"/>
              <a:t>Володин М. Е. Использование анкерной стальной фибры при строительстве транспортных тоннелей: Новые материалы //Метро и тоннели, 2016. - № 1. – С.26-30.</a:t>
            </a:r>
            <a:endParaRPr lang="ru-RU" sz="1400" b="1" i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92" y="550292"/>
            <a:ext cx="3910119" cy="5591637"/>
          </a:xfrm>
          <a:effectLst>
            <a:outerShdw blurRad="50800" dist="50800" dir="11340000" sx="105000" sy="105000" algn="ctr" rotWithShape="0">
              <a:schemeClr val="tx1">
                <a:alpha val="92000"/>
              </a:schemeClr>
            </a:outerShdw>
          </a:effectLst>
          <a:scene3d>
            <a:camera prst="isometricOffAxis1Right"/>
            <a:lightRig rig="threePt" dir="t"/>
          </a:scene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650993" y="1371600"/>
            <a:ext cx="5449824" cy="3726611"/>
          </a:xfrm>
        </p:spPr>
        <p:txBody>
          <a:bodyPr/>
          <a:lstStyle/>
          <a:p>
            <a:pPr algn="just"/>
            <a:r>
              <a:rPr lang="ru-RU" b="1" dirty="0" smtClean="0"/>
              <a:t>Данная статья посвящена использованию </a:t>
            </a:r>
            <a:r>
              <a:rPr lang="ru-RU" b="1" dirty="0" err="1" smtClean="0"/>
              <a:t>сталефибробетона</a:t>
            </a:r>
            <a:r>
              <a:rPr lang="ru-RU" b="1" dirty="0" smtClean="0"/>
              <a:t> в обделках подземных сооружений (набрызг-бетонной, монолитной и сборной) в сравнении с традиционной системой армирования. Ввиду недостаточного количества нормативной документации, проектировщикам приходится самим адаптировать правила расчета </a:t>
            </a:r>
            <a:r>
              <a:rPr lang="ru-RU" b="1" dirty="0" err="1" smtClean="0"/>
              <a:t>сталефибробетона</a:t>
            </a:r>
            <a:r>
              <a:rPr lang="ru-RU" b="1" dirty="0" smtClean="0"/>
              <a:t>, основываясь на расчетах стандартной арматуры. Однако поведение </a:t>
            </a:r>
            <a:r>
              <a:rPr lang="ru-RU" b="1" dirty="0" err="1" smtClean="0"/>
              <a:t>сталефибробетона</a:t>
            </a:r>
            <a:r>
              <a:rPr lang="ru-RU" b="1" dirty="0" smtClean="0"/>
              <a:t> существенно отличается по сравнению с традиционной системой армирования и требует других методик расчета, учитывающих поведение материала после образования первых микротрещин.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1053005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6482" y="646980"/>
            <a:ext cx="3856037" cy="834753"/>
          </a:xfrm>
        </p:spPr>
        <p:txBody>
          <a:bodyPr>
            <a:normAutofit/>
          </a:bodyPr>
          <a:lstStyle/>
          <a:p>
            <a:r>
              <a:rPr lang="ru-RU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Запуск </a:t>
            </a:r>
            <a:r>
              <a:rPr lang="ru-RU" sz="16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тоннелепроходческого</a:t>
            </a:r>
            <a:r>
              <a:rPr lang="ru-RU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комплекса в Санкт-Петербурге</a:t>
            </a:r>
            <a:endParaRPr lang="ru-RU" sz="1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976" y="384223"/>
            <a:ext cx="5909088" cy="4083034"/>
          </a:xfrm>
          <a:scene3d>
            <a:camera prst="perspectiveAbove"/>
            <a:lightRig rig="threePt" dir="t"/>
          </a:scene3d>
          <a:sp3d>
            <a:bevelT prst="angle"/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6705" y="1854679"/>
            <a:ext cx="3856037" cy="3936521"/>
          </a:xfrm>
        </p:spPr>
        <p:txBody>
          <a:bodyPr>
            <a:noAutofit/>
          </a:bodyPr>
          <a:lstStyle/>
          <a:p>
            <a:pPr algn="just"/>
            <a:r>
              <a:rPr lang="ru-RU" sz="1800" b="1" dirty="0" smtClean="0"/>
              <a:t>3 декабря 2015 г. состоялся тестовый запуск </a:t>
            </a:r>
            <a:r>
              <a:rPr lang="ru-RU" sz="1800" b="1" dirty="0" err="1" smtClean="0"/>
              <a:t>тоннелепроходческого</a:t>
            </a:r>
            <a:r>
              <a:rPr lang="ru-RU" sz="1800" b="1" dirty="0" smtClean="0"/>
              <a:t> комплекса «Надежда», который должен соорудить тоннель на участке </a:t>
            </a:r>
            <a:r>
              <a:rPr lang="ru-RU" sz="1800" b="1" dirty="0" err="1" smtClean="0"/>
              <a:t>Невско</a:t>
            </a:r>
            <a:r>
              <a:rPr lang="ru-RU" sz="1800" b="1" dirty="0" smtClean="0"/>
              <a:t>-Василеостровской линии от станции «Приморская» до станции «Беговая» (проектное название «Улица Савушкина» с промежуточной станцией </a:t>
            </a:r>
            <a:r>
              <a:rPr lang="ru-RU" sz="1800" b="1" dirty="0" err="1" smtClean="0"/>
              <a:t>Новокрестовская</a:t>
            </a:r>
            <a:r>
              <a:rPr lang="ru-RU" sz="1800" b="1" dirty="0" smtClean="0"/>
              <a:t>».</a:t>
            </a:r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val="34741154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04" y="355008"/>
            <a:ext cx="4352544" cy="6046626"/>
          </a:xfrm>
          <a:prstGeom prst="rect">
            <a:avLst/>
          </a:prstGeom>
          <a:effectLst>
            <a:outerShdw blurRad="50800" dist="50800" dir="11400000" sx="105000" sy="105000" algn="ctr" rotWithShape="0">
              <a:schemeClr val="tx1">
                <a:lumMod val="65000"/>
                <a:lumOff val="35000"/>
                <a:alpha val="92000"/>
              </a:schemeClr>
            </a:outerShdw>
          </a:effectLst>
          <a:scene3d>
            <a:camera prst="isometricOffAxis1Right"/>
            <a:lightRig rig="threePt" dir="t"/>
          </a:scene3d>
        </p:spPr>
      </p:pic>
      <p:sp>
        <p:nvSpPr>
          <p:cNvPr id="3" name="TextBox 2"/>
          <p:cNvSpPr txBox="1"/>
          <p:nvPr/>
        </p:nvSpPr>
        <p:spPr>
          <a:xfrm>
            <a:off x="5486401" y="431321"/>
            <a:ext cx="573656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/>
              <a:t>Ерохов В. И., </a:t>
            </a:r>
            <a:r>
              <a:rPr lang="ru-RU" sz="1400" b="1" i="1" dirty="0" err="1" smtClean="0"/>
              <a:t>Одинокова</a:t>
            </a:r>
            <a:r>
              <a:rPr lang="ru-RU" sz="1400" b="1" i="1" dirty="0" smtClean="0"/>
              <a:t> И. В. Совершенствование экологических параметров газодизельных автомобилей // Транспорт на альтернативном топливе, </a:t>
            </a:r>
            <a:r>
              <a:rPr lang="ru-RU" sz="1400" b="1" i="1" dirty="0" smtClean="0"/>
              <a:t>2016</a:t>
            </a:r>
            <a:r>
              <a:rPr lang="ru-RU" sz="1400" b="1" i="1" dirty="0" smtClean="0"/>
              <a:t>. - </a:t>
            </a:r>
            <a:r>
              <a:rPr lang="ru-RU" sz="1400" b="1" i="1" dirty="0" smtClean="0"/>
              <a:t>№ </a:t>
            </a:r>
            <a:r>
              <a:rPr lang="ru-RU" sz="1400" b="1" i="1" dirty="0" smtClean="0"/>
              <a:t>2. - С. 57-66.</a:t>
            </a:r>
            <a:endParaRPr lang="ru-RU" sz="14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5555411" y="1690777"/>
            <a:ext cx="566755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/>
              <a:t>Приведены конструктивные и функциональные особенности селективного каталитического нейтрализатора. Изложены особенности конструкции и принцип действия модуля подачи мочевины и </a:t>
            </a:r>
            <a:r>
              <a:rPr lang="ru-RU" sz="2400" b="1" dirty="0" err="1" smtClean="0"/>
              <a:t>распыливающего</a:t>
            </a:r>
            <a:r>
              <a:rPr lang="ru-RU" sz="2400" b="1" dirty="0" smtClean="0"/>
              <a:t> воздуха. Дана оценка технической и экологической эффективности применения системы сжижения токсичности и </a:t>
            </a:r>
            <a:r>
              <a:rPr lang="ru-RU" sz="2400" b="1" dirty="0" err="1" smtClean="0"/>
              <a:t>дымности</a:t>
            </a:r>
            <a:r>
              <a:rPr lang="ru-RU" sz="2400" b="1" dirty="0" smtClean="0"/>
              <a:t> современных дизелей.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3919426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2369" y="172529"/>
            <a:ext cx="5583551" cy="871268"/>
          </a:xfrm>
        </p:spPr>
        <p:txBody>
          <a:bodyPr>
            <a:normAutofit/>
          </a:bodyPr>
          <a:lstStyle/>
          <a:p>
            <a:pPr algn="ctr"/>
            <a:r>
              <a:rPr lang="ru-RU" sz="2000" b="1" i="1" dirty="0" smtClean="0"/>
              <a:t>Мировой газомоторный рынок.</a:t>
            </a:r>
            <a:br>
              <a:rPr lang="ru-RU" sz="2000" b="1" i="1" dirty="0" smtClean="0"/>
            </a:br>
            <a:r>
              <a:rPr lang="ru-RU" sz="2000" b="1" i="1" dirty="0" smtClean="0"/>
              <a:t>Заправка нового класса</a:t>
            </a:r>
            <a:endParaRPr lang="ru-RU" sz="2000" b="1" i="1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82" r="22982"/>
          <a:stretch>
            <a:fillRect/>
          </a:stretch>
        </p:blipFill>
        <p:spPr>
          <a:scene3d>
            <a:camera prst="perspectiveAbove"/>
            <a:lightRig rig="threePt" dir="t"/>
          </a:scene3d>
          <a:sp3d>
            <a:bevelT prst="angle"/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61385" y="1637011"/>
            <a:ext cx="5934511" cy="3541714"/>
          </a:xfrm>
        </p:spPr>
        <p:txBody>
          <a:bodyPr/>
          <a:lstStyle/>
          <a:p>
            <a:pPr algn="just"/>
            <a:r>
              <a:rPr lang="ru-RU" b="1" dirty="0" smtClean="0"/>
              <a:t>Голландская компания </a:t>
            </a:r>
            <a:r>
              <a:rPr lang="en-US" b="1" dirty="0" err="1" smtClean="0"/>
              <a:t>Cryonorm</a:t>
            </a:r>
            <a:r>
              <a:rPr lang="en-US" b="1" dirty="0" smtClean="0"/>
              <a:t> Systems, </a:t>
            </a:r>
            <a:r>
              <a:rPr lang="ru-RU" b="1" dirty="0" smtClean="0"/>
              <a:t>специализирующаяся на выпуске комплексного оборудования для малотоннажного сжижения природного газа, заправки техники и заливки транспортных цистерн, завершила строительство универсального комплекса для бункеровки речных судов и грузовых автомобилей сжиженным метаном. Это – первая совмещенная заправка в Европе.</a:t>
            </a:r>
          </a:p>
          <a:p>
            <a:pPr algn="just"/>
            <a:r>
              <a:rPr lang="ru-RU" b="1" dirty="0" smtClean="0"/>
              <a:t>Заправочный комплекс построен на новом контейнерном терминале </a:t>
            </a:r>
            <a:r>
              <a:rPr lang="en-US" b="1" dirty="0" err="1" smtClean="0"/>
              <a:t>Rotra</a:t>
            </a:r>
            <a:r>
              <a:rPr lang="en-US" b="1" dirty="0" smtClean="0"/>
              <a:t> </a:t>
            </a:r>
            <a:r>
              <a:rPr lang="ru-RU" b="1" dirty="0" smtClean="0"/>
              <a:t>в </a:t>
            </a:r>
            <a:r>
              <a:rPr lang="ru-RU" b="1" dirty="0" err="1" smtClean="0"/>
              <a:t>Дойсбурге</a:t>
            </a:r>
            <a:r>
              <a:rPr lang="ru-RU" b="1" dirty="0" smtClean="0"/>
              <a:t>.  Он оборудован хранилищем СПГ, заправочной колонкой для грузовиков. И вынесенным на берег </a:t>
            </a:r>
            <a:r>
              <a:rPr lang="ru-RU" b="1" dirty="0" err="1" smtClean="0"/>
              <a:t>бункеровочным</a:t>
            </a:r>
            <a:r>
              <a:rPr lang="ru-RU" b="1" dirty="0" smtClean="0"/>
              <a:t> узлом для барж. 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280694" y="6133381"/>
            <a:ext cx="44167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/>
              <a:t>Строительство комплекса в </a:t>
            </a:r>
            <a:r>
              <a:rPr lang="ru-RU" sz="1400" b="1" i="1" dirty="0" err="1" smtClean="0"/>
              <a:t>Дойсбурге</a:t>
            </a:r>
            <a:endParaRPr lang="ru-RU" sz="1400" b="1" i="1" dirty="0"/>
          </a:p>
        </p:txBody>
      </p:sp>
    </p:spTree>
    <p:extLst>
      <p:ext uri="{BB962C8B-B14F-4D97-AF65-F5344CB8AC3E}">
        <p14:creationId xmlns:p14="http://schemas.microsoft.com/office/powerpoint/2010/main" val="9893719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74" y="425320"/>
            <a:ext cx="4382930" cy="6083713"/>
          </a:xfrm>
          <a:prstGeom prst="rect">
            <a:avLst/>
          </a:prstGeom>
          <a:effectLst>
            <a:outerShdw blurRad="50800" dist="50800" dir="11340000" sx="105000" sy="105000" algn="ctr" rotWithShape="0">
              <a:schemeClr val="tx1">
                <a:lumMod val="65000"/>
                <a:lumOff val="35000"/>
                <a:alpha val="92000"/>
              </a:schemeClr>
            </a:outerShdw>
          </a:effectLst>
          <a:scene3d>
            <a:camera prst="isometricOffAxis1Right"/>
            <a:lightRig rig="threePt" dir="t"/>
          </a:scene3d>
        </p:spPr>
      </p:pic>
      <p:sp>
        <p:nvSpPr>
          <p:cNvPr id="3" name="TextBox 2"/>
          <p:cNvSpPr txBox="1"/>
          <p:nvPr/>
        </p:nvSpPr>
        <p:spPr>
          <a:xfrm>
            <a:off x="5736566" y="552091"/>
            <a:ext cx="53570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/>
              <a:t>Бельков В. М. Методы и технологии обезвреживания </a:t>
            </a:r>
            <a:r>
              <a:rPr lang="ru-RU" sz="1600" b="1" i="1" dirty="0" err="1" smtClean="0"/>
              <a:t>полихлоридбифенилов</a:t>
            </a:r>
            <a:r>
              <a:rPr lang="ru-RU" sz="1600" b="1" i="1" dirty="0" smtClean="0"/>
              <a:t> в трансформаторных маслах //Вестник Научно-исследовательского института железнодорожного транспорта, 2016. - № 1. – С.12-18.</a:t>
            </a:r>
            <a:endParaRPr lang="ru-RU" sz="16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5736566" y="1949570"/>
            <a:ext cx="535700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/>
              <a:t>Представлен обзор основных методов обезвреживания отходов, содержащих </a:t>
            </a:r>
            <a:r>
              <a:rPr lang="ru-RU" sz="1600" b="1" dirty="0" err="1" smtClean="0"/>
              <a:t>полихлоридбифенилы</a:t>
            </a:r>
            <a:r>
              <a:rPr lang="ru-RU" sz="1600" b="1" dirty="0" smtClean="0"/>
              <a:t>. Показано, что надежного, экологически безопасного и экономичного процесса не существует и по-видимому, невозможно создать полностью экологически безопасный процесс. Анализ преимуществ и достоинств технологий свидетельствует, что наиболее оптимальным их эколого-экономических соображений является метод обработки ПХБ натрием – простой в технологическом отношении процесс, не требует больших капитальных вложений, но необходимо внимательное отношение к условиям хранения металлического натрия – обязательно под слоем масла.</a:t>
            </a:r>
          </a:p>
          <a:p>
            <a:pPr algn="just"/>
            <a:r>
              <a:rPr lang="ru-RU" sz="1600" b="1" dirty="0" smtClean="0"/>
              <a:t>Даны предложения по усовершенствованию данного метода с целью получения в перспективе степени конверсии ПХБ до 99,9%.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37587035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Контур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Контур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454</TotalTime>
  <Words>920</Words>
  <Application>Microsoft Office PowerPoint</Application>
  <PresentationFormat>Широкоэкранный</PresentationFormat>
  <Paragraphs>54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Trebuchet MS</vt:lpstr>
      <vt:lpstr>Tw Cen MT</vt:lpstr>
      <vt:lpstr>Контур</vt:lpstr>
      <vt:lpstr>Пресс-ревю новинок железнодорожных журналов</vt:lpstr>
      <vt:lpstr>Презентация PowerPoint</vt:lpstr>
      <vt:lpstr>Инновационные вагоны для тяжеловесного движения</vt:lpstr>
      <vt:lpstr>Презентация PowerPoint</vt:lpstr>
      <vt:lpstr>Володин М. Е. Использование анкерной стальной фибры при строительстве транспортных тоннелей: Новые материалы //Метро и тоннели, 2016. - № 1. – С.26-30.</vt:lpstr>
      <vt:lpstr>Запуск тоннелепроходческого комплекса в Санкт-Петербурге</vt:lpstr>
      <vt:lpstr>Презентация PowerPoint</vt:lpstr>
      <vt:lpstr>Мировой газомоторный рынок. Заправка нового класса</vt:lpstr>
      <vt:lpstr>Презентация PowerPoint</vt:lpstr>
      <vt:lpstr>Список статей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Карташова Людмила Ивановна</dc:creator>
  <cp:lastModifiedBy>Карташова Людмила Ивановна</cp:lastModifiedBy>
  <cp:revision>45</cp:revision>
  <dcterms:created xsi:type="dcterms:W3CDTF">2016-06-14T07:54:48Z</dcterms:created>
  <dcterms:modified xsi:type="dcterms:W3CDTF">2016-06-27T07:43:20Z</dcterms:modified>
</cp:coreProperties>
</file>