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70" r:id="rId9"/>
    <p:sldId id="263" r:id="rId10"/>
    <p:sldId id="264" r:id="rId11"/>
    <p:sldId id="267" r:id="rId12"/>
    <p:sldId id="272" r:id="rId13"/>
    <p:sldId id="269" r:id="rId14"/>
    <p:sldId id="271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FDBD7-613D-4310-AC48-E23F28399004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2D8A5-3EDC-4615-993B-21904ED7F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2D8A5-3EDC-4615-993B-21904ED7F9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2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2D8A5-3EDC-4615-993B-21904ED7F9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1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F590-C647-417A-963C-7362FF01AD8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09AD-02C0-49C2-A2D2-36AE4CB27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8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F590-C647-417A-963C-7362FF01AD8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09AD-02C0-49C2-A2D2-36AE4CB27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F590-C647-417A-963C-7362FF01AD8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09AD-02C0-49C2-A2D2-36AE4CB27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4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F590-C647-417A-963C-7362FF01AD8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09AD-02C0-49C2-A2D2-36AE4CB27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9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F590-C647-417A-963C-7362FF01AD8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09AD-02C0-49C2-A2D2-36AE4CB27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4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F590-C647-417A-963C-7362FF01AD8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09AD-02C0-49C2-A2D2-36AE4CB27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0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F590-C647-417A-963C-7362FF01AD8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09AD-02C0-49C2-A2D2-36AE4CB27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3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F590-C647-417A-963C-7362FF01AD8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09AD-02C0-49C2-A2D2-36AE4CB27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F590-C647-417A-963C-7362FF01AD8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09AD-02C0-49C2-A2D2-36AE4CB27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6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F590-C647-417A-963C-7362FF01AD8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09AD-02C0-49C2-A2D2-36AE4CB27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5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F590-C647-417A-963C-7362FF01AD8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09AD-02C0-49C2-A2D2-36AE4CB27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2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F590-C647-417A-963C-7362FF01AD85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09AD-02C0-49C2-A2D2-36AE4CB27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84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Пресс-ревю новинок железнодорожных журналов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(май 2016 год)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21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1592" r="-1" b="-1"/>
          <a:stretch/>
        </p:blipFill>
        <p:spPr>
          <a:xfrm>
            <a:off x="468630" y="1154430"/>
            <a:ext cx="2920746" cy="328041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59622" y="525780"/>
            <a:ext cx="7335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Реконструкция МКЖД будет завершена в 2016 году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83330" y="1371600"/>
            <a:ext cx="8161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Реконструкция Малого кольца Московской железной дороги (МКЖД) находится в завершающей стадии. Работы ведутся в очень плотном графике. Еще очень многое предстоит сделать. Но самая основная, самая тяжелая часть на линейной инфраструктуре уже пройдена. В ближайшее время этот проект будет запущен для пользования всеми жителями и гостями Москвы.</a:t>
            </a:r>
            <a:endParaRPr lang="en-US" b="1" dirty="0" smtClean="0"/>
          </a:p>
          <a:p>
            <a:pPr algn="just"/>
            <a:endParaRPr lang="en-US" b="1" dirty="0"/>
          </a:p>
          <a:p>
            <a:pPr algn="just"/>
            <a:r>
              <a:rPr lang="ru-RU" b="1" dirty="0" smtClean="0"/>
              <a:t>Запуск полноценного движения поездов по Малому кольцу МКЖД намечен на сентябрь 2016 года.</a:t>
            </a:r>
          </a:p>
          <a:p>
            <a:pPr algn="just"/>
            <a:r>
              <a:rPr lang="ru-RU" b="1" dirty="0" smtClean="0"/>
              <a:t>После запуска МКЖД будет работать в режиме, максимально приближенном к графику метрополитена. Предполагается, что в сутки здесь будет ходить до 100 пар пассажирских поездов.</a:t>
            </a:r>
            <a:endParaRPr lang="en-US" b="1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8606789" y="6263640"/>
            <a:ext cx="333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Источник: </a:t>
            </a:r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stroi.mos.ru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32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" b="1"/>
          <a:stretch/>
        </p:blipFill>
        <p:spPr>
          <a:xfrm>
            <a:off x="530788" y="388620"/>
            <a:ext cx="4440244" cy="613417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 useBgFill="1">
        <p:nvSpPr>
          <p:cNvPr id="3" name="TextBox 2"/>
          <p:cNvSpPr txBox="1"/>
          <p:nvPr/>
        </p:nvSpPr>
        <p:spPr>
          <a:xfrm>
            <a:off x="5737860" y="537210"/>
            <a:ext cx="6275070" cy="57554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Гапанович В. А. О проекте комплексной программы инновационного развития ОАО «РЖД» на период 2016-2020 годов // Железнодорожный транспорт.- 2016. -  №5. – С. 4-10.</a:t>
            </a:r>
          </a:p>
          <a:p>
            <a:pPr algn="just"/>
            <a:endParaRPr lang="ru-RU" b="1" i="1" dirty="0" smtClean="0"/>
          </a:p>
          <a:p>
            <a:pPr algn="just"/>
            <a:r>
              <a:rPr lang="ru-RU" sz="2000" b="1" dirty="0" smtClean="0"/>
              <a:t>Программа содержит принципы открытых инноваций, которые подразумевают привлечение научного сообщества к новым разработкам. Правление ОАО «РЖД» одобрило проект комплексной программы, которая подлежит утверждению Советом директоров компании. В настоящее время программа рассматривается экспертами и федеральными органами исполнительной власти. В журнале предлагается вниманию читателей доклад о проекте комплексной программы, с которым выступил на заседании правления старший вице-президент ОАО «РЖД» В. А. Гапанович.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775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9" y="388620"/>
            <a:ext cx="4294355" cy="6172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800850" y="685800"/>
            <a:ext cx="3074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В НТС ОАО «РЖД»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2060" y="1554480"/>
            <a:ext cx="66065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/>
              <a:t>На заседании Научно-технического совета «РЖД» были рассмотрены вопросы актуализации основных параметров Генеральной схемы развития железных дорог до 2020 и 2025 гг. в региональном разрезе.</a:t>
            </a:r>
          </a:p>
          <a:p>
            <a:pPr algn="just"/>
            <a:endParaRPr lang="ru-RU" b="1"/>
          </a:p>
          <a:p>
            <a:pPr algn="just"/>
            <a:r>
              <a:rPr lang="ru-RU" b="1"/>
              <a:t>В ее основе лежат государственные, отраслевые и корпоративные стратегии крупных компаний.</a:t>
            </a:r>
          </a:p>
          <a:p>
            <a:pPr algn="just"/>
            <a:endParaRPr lang="ru-RU" b="1"/>
          </a:p>
          <a:p>
            <a:pPr algn="just"/>
            <a:r>
              <a:rPr lang="ru-RU" b="1"/>
              <a:t>С основным докладом на тему </a:t>
            </a:r>
            <a:r>
              <a:rPr lang="ru-RU" sz="2000" b="1"/>
              <a:t>«</a:t>
            </a:r>
            <a:r>
              <a:rPr lang="ru-RU" sz="2000" b="1" i="1"/>
              <a:t>Генеральная схема как основа устойчивого развития железнодорожного транспорта на долгосрочную перспективу» </a:t>
            </a:r>
            <a:r>
              <a:rPr lang="ru-RU" b="1"/>
              <a:t>выступил первый вице-президент ОАО «РЖД» А. С. Мишарин. Журнальный вариант выступления помещен в данном номере (с.11-14).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678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056" y="374904"/>
            <a:ext cx="113385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Выборочный список статей из журнала  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sz="1400" dirty="0"/>
              <a:t>1.    </a:t>
            </a:r>
            <a:r>
              <a:rPr lang="ru-RU" sz="1400" b="1" dirty="0"/>
              <a:t>Гапанович В. А.</a:t>
            </a:r>
            <a:r>
              <a:rPr lang="ru-RU" sz="1400" dirty="0"/>
              <a:t> (старший вице-президент ОАО "РЖД"). </a:t>
            </a:r>
          </a:p>
          <a:p>
            <a:r>
              <a:rPr lang="ru-RU" sz="1400" dirty="0"/>
              <a:t>О проекте комплексной программы инновационного развития ОАО "РЖД" на период 2016 - 2020 годов / В. А. Гапанович. - (В Правлении ОАО "РЖД") // Железнодорожный транспорт. - 2016. - </a:t>
            </a:r>
            <a:r>
              <a:rPr lang="ru-RU" sz="1400" b="1" dirty="0"/>
              <a:t>№ 5</a:t>
            </a:r>
            <a:r>
              <a:rPr lang="ru-RU" sz="1400" dirty="0"/>
              <a:t>. - С. 4-10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2.    </a:t>
            </a:r>
            <a:r>
              <a:rPr lang="ru-RU" sz="1400" b="1" dirty="0"/>
              <a:t>Горшков В. В.</a:t>
            </a:r>
            <a:r>
              <a:rPr lang="ru-RU" sz="1400" dirty="0"/>
              <a:t> </a:t>
            </a:r>
          </a:p>
          <a:p>
            <a:r>
              <a:rPr lang="ru-RU" sz="1400" dirty="0"/>
              <a:t>Использовать "окна" максимально эффективно / В. В. Горшков. - (Специальный проект. В режиме длительно закрытых перегонов) // Железнодорожный транспорт. - 2016. - </a:t>
            </a:r>
            <a:r>
              <a:rPr lang="ru-RU" sz="1400" b="1" dirty="0"/>
              <a:t>№ 5</a:t>
            </a:r>
            <a:r>
              <a:rPr lang="ru-RU" sz="1400" dirty="0"/>
              <a:t>. - С. 36-38.</a:t>
            </a:r>
          </a:p>
          <a:p>
            <a:endParaRPr lang="ru-RU" sz="1400" dirty="0"/>
          </a:p>
          <a:p>
            <a:r>
              <a:rPr lang="ru-RU" sz="1400" dirty="0"/>
              <a:t>3.    </a:t>
            </a:r>
            <a:r>
              <a:rPr lang="ru-RU" sz="1400" b="1" dirty="0"/>
              <a:t>Ицкович Б. С.</a:t>
            </a:r>
            <a:r>
              <a:rPr lang="ru-RU" sz="1400" dirty="0"/>
              <a:t> </a:t>
            </a:r>
          </a:p>
          <a:p>
            <a:r>
              <a:rPr lang="ru-RU" sz="1400" dirty="0"/>
              <a:t>Реагируя на запросы пассажиров / Б. С. Ицкович. - (Пассажирский комплекс) // Железнодорожный транспорт. - 2016. - </a:t>
            </a:r>
            <a:r>
              <a:rPr lang="ru-RU" sz="1400" b="1" dirty="0"/>
              <a:t>№ 5</a:t>
            </a:r>
            <a:r>
              <a:rPr lang="ru-RU" sz="1400" dirty="0"/>
              <a:t>. - С. 34-35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4.    </a:t>
            </a:r>
            <a:r>
              <a:rPr lang="ru-RU" sz="1400" b="1" dirty="0" err="1"/>
              <a:t>Маклыгин</a:t>
            </a:r>
            <a:r>
              <a:rPr lang="ru-RU" sz="1400" b="1" dirty="0"/>
              <a:t> Н. В.</a:t>
            </a:r>
            <a:r>
              <a:rPr lang="ru-RU" sz="1400" dirty="0"/>
              <a:t> </a:t>
            </a:r>
          </a:p>
          <a:p>
            <a:r>
              <a:rPr lang="ru-RU" sz="1400" dirty="0"/>
              <a:t>Ремонт в условиях растущего грузопотока / Н. В. </a:t>
            </a:r>
            <a:r>
              <a:rPr lang="ru-RU" sz="1400" dirty="0" err="1"/>
              <a:t>Маклыгин</a:t>
            </a:r>
            <a:r>
              <a:rPr lang="ru-RU" sz="1400" dirty="0"/>
              <a:t>. - (Специальный проект. В режиме длительно закрытых перегонов) // Железнодорожный транспорт. - 2016. - </a:t>
            </a:r>
            <a:r>
              <a:rPr lang="ru-RU" sz="1400" b="1" dirty="0"/>
              <a:t>№ 5</a:t>
            </a:r>
            <a:r>
              <a:rPr lang="ru-RU" sz="1400" dirty="0"/>
              <a:t>. - С. 46-47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5.    </a:t>
            </a:r>
            <a:r>
              <a:rPr lang="ru-RU" sz="1400" b="1" dirty="0" err="1"/>
              <a:t>Мишарин</a:t>
            </a:r>
            <a:r>
              <a:rPr lang="ru-RU" sz="1400" b="1" dirty="0"/>
              <a:t> А. С.</a:t>
            </a:r>
            <a:r>
              <a:rPr lang="ru-RU" sz="1400" dirty="0"/>
              <a:t> (первый вице-президент ОАО "РЖД"). </a:t>
            </a:r>
          </a:p>
          <a:p>
            <a:r>
              <a:rPr lang="ru-RU" sz="1400" dirty="0"/>
              <a:t>Генеральная схема - основа устойчивого развития железнодорожного транспорта / А. С. </a:t>
            </a:r>
            <a:r>
              <a:rPr lang="ru-RU" sz="1400" dirty="0" err="1"/>
              <a:t>Мишарин</a:t>
            </a:r>
            <a:r>
              <a:rPr lang="ru-RU" sz="1400" dirty="0"/>
              <a:t>. - (В НТС ОАО "РЖД") // Железнодорожный транспорт. - 2016. - </a:t>
            </a:r>
            <a:r>
              <a:rPr lang="ru-RU" sz="1400" b="1" dirty="0"/>
              <a:t>№ 5</a:t>
            </a:r>
            <a:r>
              <a:rPr lang="ru-RU" sz="1400" dirty="0"/>
              <a:t>. - С. 11-14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6.    </a:t>
            </a:r>
            <a:r>
              <a:rPr lang="ru-RU" sz="1400" b="1" dirty="0"/>
              <a:t>Набойченко И. О.</a:t>
            </a:r>
            <a:r>
              <a:rPr lang="ru-RU" sz="1400" dirty="0"/>
              <a:t> </a:t>
            </a:r>
          </a:p>
          <a:p>
            <a:r>
              <a:rPr lang="ru-RU" sz="1400" dirty="0"/>
              <a:t>Как базовый технологический процесс / И. О. Набойченко. - (Специальный проект. В режиме длительно закрытых перегонов) // Железнодорожный транспорт. - 2016. - </a:t>
            </a:r>
            <a:r>
              <a:rPr lang="ru-RU" sz="1400" b="1" dirty="0"/>
              <a:t>№ 5</a:t>
            </a:r>
            <a:r>
              <a:rPr lang="ru-RU" sz="1400" dirty="0"/>
              <a:t>. - С. 48-49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7.    </a:t>
            </a:r>
            <a:r>
              <a:rPr lang="ru-RU" sz="1400" b="1" dirty="0"/>
              <a:t>Пехтерев Ф. С.</a:t>
            </a:r>
            <a:r>
              <a:rPr lang="ru-RU" sz="1400" dirty="0"/>
              <a:t> </a:t>
            </a:r>
          </a:p>
          <a:p>
            <a:r>
              <a:rPr lang="ru-RU" sz="1400" dirty="0"/>
              <a:t>С учетом прогнозов социально-экономического развития страны / Ф. С. Пехтерев. - (В НТС ОАО "РЖД") // Железнодорожный транспорт. - 2016. - </a:t>
            </a:r>
            <a:r>
              <a:rPr lang="ru-RU" sz="1400" b="1" dirty="0"/>
              <a:t>№ 5</a:t>
            </a:r>
            <a:r>
              <a:rPr lang="ru-RU" sz="1400" dirty="0"/>
              <a:t>. - С. 15-19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51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0" y="346640"/>
            <a:ext cx="4440244" cy="616846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" r="2068" b="986"/>
          <a:stretch/>
        </p:blipFill>
        <p:spPr>
          <a:xfrm>
            <a:off x="5459670" y="434340"/>
            <a:ext cx="4187250" cy="608076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944100" y="5829300"/>
            <a:ext cx="2045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С.41-43.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78585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7480" y="137160"/>
            <a:ext cx="6446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Arial,Bold"/>
              </a:rPr>
              <a:t>Уважаемые читатели!</a:t>
            </a:r>
          </a:p>
          <a:p>
            <a:pPr algn="ctr"/>
            <a:r>
              <a:rPr lang="ru-RU" sz="4000" b="1" i="1" dirty="0">
                <a:solidFill>
                  <a:srgbClr val="002060"/>
                </a:solidFill>
                <a:latin typeface="Arial,Bold"/>
              </a:rPr>
              <a:t>С полными текстами</a:t>
            </a:r>
          </a:p>
          <a:p>
            <a:pPr algn="ctr"/>
            <a:r>
              <a:rPr lang="ru-RU" sz="4000" b="1" i="1" dirty="0">
                <a:solidFill>
                  <a:srgbClr val="002060"/>
                </a:solidFill>
                <a:latin typeface="Arial,Bold"/>
              </a:rPr>
              <a:t>ж</a:t>
            </a:r>
            <a:r>
              <a:rPr lang="ru-RU" sz="4000" b="1" i="1" dirty="0" smtClean="0">
                <a:solidFill>
                  <a:srgbClr val="002060"/>
                </a:solidFill>
                <a:latin typeface="Arial,Bold"/>
              </a:rPr>
              <a:t>урнальных статей</a:t>
            </a:r>
            <a:endParaRPr lang="ru-RU" sz="4000" b="1" i="1" dirty="0">
              <a:solidFill>
                <a:srgbClr val="002060"/>
              </a:solidFill>
              <a:latin typeface="Arial,Bold"/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,Bold"/>
              </a:rPr>
              <a:t>Вы</a:t>
            </a:r>
            <a:endParaRPr lang="ru-RU" sz="4000" b="1" i="1" dirty="0">
              <a:solidFill>
                <a:srgbClr val="002060"/>
              </a:solidFill>
              <a:latin typeface="Arial,Bold"/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,Bold"/>
              </a:rPr>
              <a:t>можете ознакомиться в читальном зале</a:t>
            </a:r>
          </a:p>
          <a:p>
            <a:pPr algn="ctr"/>
            <a:r>
              <a:rPr lang="ru-RU" sz="4000" b="1" i="1" dirty="0">
                <a:solidFill>
                  <a:srgbClr val="002060"/>
                </a:solidFill>
                <a:latin typeface="Arial,Bold"/>
              </a:rPr>
              <a:t>НТБ </a:t>
            </a:r>
            <a:r>
              <a:rPr lang="ru-RU" sz="4000" b="1" i="1" dirty="0" err="1">
                <a:solidFill>
                  <a:srgbClr val="002060"/>
                </a:solidFill>
                <a:latin typeface="Arial,Bold"/>
              </a:rPr>
              <a:t>СамГУПС</a:t>
            </a:r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(к.1101)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2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1" y="159918"/>
            <a:ext cx="4360025" cy="6325695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/>
          <a:stretch/>
        </p:blipFill>
        <p:spPr>
          <a:xfrm>
            <a:off x="6423659" y="159919"/>
            <a:ext cx="4247480" cy="632569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930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305068"/>
            <a:ext cx="11292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структуре ОАО «РЖД» выработаны особые подходы к обеспечению надежности и безопасности функционирования технических средств на железнодорожном транспорте. Такой цели на этапах жизненного цикла объектов железнодорожного транспорта служит проект УРРАН (управление ресурсами, рисками и надежностью). Эта система поддержки принятия управленческих решений по обеспечению требований надежности и безопасности с целью сокращения операционных расходов и капитальных затрат.</a:t>
            </a:r>
          </a:p>
          <a:p>
            <a:endParaRPr lang="ru-RU" dirty="0"/>
          </a:p>
          <a:p>
            <a:r>
              <a:rPr lang="ru-RU" b="1" i="1" dirty="0" smtClean="0"/>
              <a:t>                                          Источник</a:t>
            </a:r>
            <a:r>
              <a:rPr lang="ru-RU" b="1" i="1" dirty="0"/>
              <a:t>: Розенберг Е. Н. УРРАН: новая модель управления рисками, с.20-24.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" y="2571750"/>
            <a:ext cx="11292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Экспериментальном кольце АО «ВНИИЖТ» на станции Щербинка в период с 11 августа по 15 ноября 2014 года в целях приобретения опыта эксплуатации проходили работы по сооружению опытного участка для сравнительных испытаний четырех типов </a:t>
            </a:r>
            <a:r>
              <a:rPr lang="ru-RU" b="1" dirty="0" err="1" smtClean="0"/>
              <a:t>безбалластных</a:t>
            </a:r>
            <a:r>
              <a:rPr lang="ru-RU" b="1" dirty="0" smtClean="0"/>
              <a:t> конструкций  пути – </a:t>
            </a:r>
            <a:r>
              <a:rPr lang="en-US" b="1" dirty="0" smtClean="0"/>
              <a:t>LVT (</a:t>
            </a:r>
            <a:r>
              <a:rPr lang="ru-RU" b="1" dirty="0" smtClean="0"/>
              <a:t>«</a:t>
            </a:r>
            <a:r>
              <a:rPr lang="ru-RU" b="1" dirty="0" err="1" smtClean="0"/>
              <a:t>РЖДстрой</a:t>
            </a:r>
            <a:r>
              <a:rPr lang="ru-RU" b="1" dirty="0" smtClean="0"/>
              <a:t>», Россия, </a:t>
            </a:r>
            <a:r>
              <a:rPr lang="en-US" b="1" dirty="0" smtClean="0"/>
              <a:t>FFB (</a:t>
            </a:r>
            <a:r>
              <a:rPr lang="en-US" b="1" dirty="0" err="1" smtClean="0"/>
              <a:t>MaxBogl</a:t>
            </a:r>
            <a:r>
              <a:rPr lang="en-US" b="1" dirty="0" smtClean="0"/>
              <a:t>, </a:t>
            </a:r>
            <a:r>
              <a:rPr lang="ru-RU" b="1" dirty="0" smtClean="0"/>
              <a:t>Германия, </a:t>
            </a:r>
            <a:r>
              <a:rPr lang="en-US" b="1" dirty="0" smtClean="0"/>
              <a:t>NBT (Alstom, </a:t>
            </a:r>
            <a:r>
              <a:rPr lang="ru-RU" b="1" dirty="0" smtClean="0"/>
              <a:t>Франция), </a:t>
            </a:r>
            <a:r>
              <a:rPr lang="en-US" b="1" dirty="0" smtClean="0"/>
              <a:t>EBS (Tines, </a:t>
            </a:r>
            <a:r>
              <a:rPr lang="ru-RU" b="1" dirty="0" smtClean="0"/>
              <a:t> Польша). Испытания проводились в соответствии с программой и методикой, утвержденной ОАО «РЖД».</a:t>
            </a:r>
          </a:p>
          <a:p>
            <a:r>
              <a:rPr lang="ru-RU" dirty="0" smtClean="0"/>
              <a:t> </a:t>
            </a:r>
          </a:p>
          <a:p>
            <a:r>
              <a:rPr lang="ru-RU" b="1" i="1" dirty="0" smtClean="0"/>
              <a:t>Источник</a:t>
            </a:r>
            <a:r>
              <a:rPr lang="ru-RU" b="1" i="1" dirty="0"/>
              <a:t>: Савин А. В., Петров А. В., Третьяков К. И. Испытания </a:t>
            </a:r>
            <a:r>
              <a:rPr lang="ru-RU" b="1" i="1" dirty="0" err="1"/>
              <a:t>безбалластных</a:t>
            </a:r>
            <a:r>
              <a:rPr lang="ru-RU" b="1" i="1" dirty="0"/>
              <a:t> конструкций </a:t>
            </a:r>
            <a:r>
              <a:rPr lang="ru-RU" b="1" i="1" dirty="0" smtClean="0"/>
              <a:t>пути, </a:t>
            </a:r>
            <a:r>
              <a:rPr lang="ru-RU" b="1" i="1" dirty="0"/>
              <a:t>с</a:t>
            </a:r>
            <a:r>
              <a:rPr lang="ru-RU" b="1" i="1" dirty="0" smtClean="0"/>
              <a:t>. 46-56.     </a:t>
            </a:r>
            <a:endParaRPr lang="ru-RU" b="1" i="1" dirty="0"/>
          </a:p>
          <a:p>
            <a:endParaRPr lang="ru-RU" dirty="0" smtClean="0"/>
          </a:p>
          <a:p>
            <a:r>
              <a:rPr lang="ru-RU" dirty="0" smtClean="0"/>
              <a:t>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51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b="3028"/>
          <a:stretch/>
        </p:blipFill>
        <p:spPr>
          <a:xfrm>
            <a:off x="443862" y="1451610"/>
            <a:ext cx="5239262" cy="318897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3862" y="4972050"/>
            <a:ext cx="523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Высокоскоростной поезд </a:t>
            </a:r>
            <a:r>
              <a:rPr lang="en-US" b="1" i="1" dirty="0" smtClean="0"/>
              <a:t>TGV Duplex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83580" y="333137"/>
            <a:ext cx="626364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Поезд создан на платформе серии </a:t>
            </a:r>
            <a:r>
              <a:rPr lang="en-US" b="1" dirty="0" smtClean="0"/>
              <a:t>TVG </a:t>
            </a:r>
            <a:r>
              <a:rPr lang="ru-RU" b="1" dirty="0" smtClean="0"/>
              <a:t>и производится с 1995 года по настоящее время с постоянной оптимизацией техники и технологий. Основной его особенностью является то, что, в отличие от поездов предыдущих поколений своих аналогов и конкурентов, он имеет два этажа. Двухэтажный подвижной состав стал давно привычным в Европе на поездах пригородного сообщения, скорость передвижения которых не превышает 120 км/ч, однако впервые данный концепт был успешно реализован для движения со скоростями свыше 320 км/ч.</a:t>
            </a:r>
          </a:p>
          <a:p>
            <a:pPr algn="just"/>
            <a:r>
              <a:rPr lang="ru-RU" b="1" dirty="0" smtClean="0"/>
              <a:t>Коммерческая скорость эксплуатации </a:t>
            </a:r>
            <a:r>
              <a:rPr lang="en-US" b="1" dirty="0" smtClean="0"/>
              <a:t>TVG Duplex – 330 </a:t>
            </a:r>
            <a:r>
              <a:rPr lang="ru-RU" b="1" dirty="0" smtClean="0"/>
              <a:t>км/ч. Принцип локомотивной тяги, реализуемой двумя головными вагонами, является общей характеристикой поездов семейства </a:t>
            </a:r>
            <a:r>
              <a:rPr lang="en-US" b="1" dirty="0" smtClean="0"/>
              <a:t>AVELLA TGV.</a:t>
            </a:r>
            <a:endParaRPr lang="ru-RU" b="1" dirty="0" smtClean="0"/>
          </a:p>
          <a:p>
            <a:pPr algn="just"/>
            <a:endParaRPr lang="en-US" b="1" dirty="0"/>
          </a:p>
          <a:p>
            <a:pPr algn="just"/>
            <a:r>
              <a:rPr lang="ru-RU" b="1" dirty="0" smtClean="0"/>
              <a:t>Источник: </a:t>
            </a:r>
            <a:r>
              <a:rPr lang="ru-RU" b="1" i="1" dirty="0" smtClean="0"/>
              <a:t>Воробьев И. К., </a:t>
            </a:r>
            <a:r>
              <a:rPr lang="ru-RU" b="1" i="1" dirty="0"/>
              <a:t>С</a:t>
            </a:r>
            <a:r>
              <a:rPr lang="ru-RU" b="1" i="1" dirty="0" smtClean="0"/>
              <a:t>уркова О. Д. Развитие Технологий высокоскоростных поездов в условиях экономического спада, с.36-45.</a:t>
            </a:r>
            <a:endParaRPr lang="en-US" b="1" i="1" dirty="0" smtClean="0"/>
          </a:p>
          <a:p>
            <a:pPr algn="just"/>
            <a:endParaRPr lang="en-US" b="1" dirty="0"/>
          </a:p>
          <a:p>
            <a:pPr algn="just"/>
            <a:endParaRPr lang="en-US" b="1" dirty="0" smtClean="0"/>
          </a:p>
          <a:p>
            <a:pPr algn="just"/>
            <a:endParaRPr lang="ru-RU" sz="1600" b="1" dirty="0" smtClean="0"/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615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" b="5641"/>
          <a:stretch/>
        </p:blipFill>
        <p:spPr>
          <a:xfrm>
            <a:off x="918210" y="1497330"/>
            <a:ext cx="3108960" cy="212598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8210" y="3874770"/>
            <a:ext cx="433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Поезд бюджетного перевозчика </a:t>
            </a:r>
            <a:r>
              <a:rPr lang="en-US" b="1" i="1" dirty="0" smtClean="0"/>
              <a:t>OUIGO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1600200"/>
            <a:ext cx="6057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Развитием сети эксплуатации поездов </a:t>
            </a:r>
            <a:r>
              <a:rPr lang="en-US" b="1" dirty="0" smtClean="0"/>
              <a:t>TGV Duplex </a:t>
            </a:r>
            <a:r>
              <a:rPr lang="ru-RU" b="1" dirty="0" smtClean="0"/>
              <a:t>в </a:t>
            </a:r>
            <a:r>
              <a:rPr lang="en-US" b="1" dirty="0" smtClean="0"/>
              <a:t>SNCF </a:t>
            </a:r>
            <a:r>
              <a:rPr lang="ru-RU" b="1" dirty="0" smtClean="0"/>
              <a:t>стало создание бюджетного перевозчика </a:t>
            </a:r>
            <a:r>
              <a:rPr lang="en-US" b="1" dirty="0" smtClean="0"/>
              <a:t>OUIGO</a:t>
            </a:r>
            <a:r>
              <a:rPr lang="ru-RU" b="1" dirty="0" smtClean="0"/>
              <a:t>, призванного составить конкуренцию аналогичным авиаперевозчикам.</a:t>
            </a:r>
          </a:p>
          <a:p>
            <a:pPr algn="just"/>
            <a:r>
              <a:rPr lang="ru-RU" b="1" dirty="0" smtClean="0"/>
              <a:t>В настоящее время компания эксплуатирует доработанную версию поездов </a:t>
            </a:r>
            <a:r>
              <a:rPr lang="en-US" b="1" dirty="0" smtClean="0"/>
              <a:t>TGV Duplex </a:t>
            </a:r>
            <a:r>
              <a:rPr lang="ru-RU" b="1" dirty="0" smtClean="0"/>
              <a:t>в конфигурации, позволяющей перевозить максимальное количество пассажиров на маршруте Париж –  </a:t>
            </a:r>
            <a:r>
              <a:rPr lang="ru-RU" b="1" dirty="0" err="1" smtClean="0"/>
              <a:t>Монпелье</a:t>
            </a:r>
            <a:r>
              <a:rPr lang="ru-RU" b="1" dirty="0" smtClean="0"/>
              <a:t>. Пассажирская эксплуатация поездов началась в апреле 2013 года.</a:t>
            </a:r>
          </a:p>
          <a:p>
            <a:pPr algn="just"/>
            <a:r>
              <a:rPr lang="ru-RU" b="1" dirty="0"/>
              <a:t> </a:t>
            </a:r>
            <a:endParaRPr lang="ru-RU" b="1" dirty="0" smtClean="0"/>
          </a:p>
          <a:p>
            <a:pPr algn="just"/>
            <a:r>
              <a:rPr lang="ru-RU" b="1" dirty="0"/>
              <a:t>Источник: </a:t>
            </a:r>
            <a:r>
              <a:rPr lang="ru-RU" b="1" i="1" dirty="0"/>
              <a:t>Воробьев И. К., Суркова О. Д. Развитие Технологий высокоскоростных поездов в условиях экономического спада, с.36-45.</a:t>
            </a:r>
            <a:endParaRPr lang="en-US" b="1" i="1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32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b="3928"/>
          <a:stretch/>
        </p:blipFill>
        <p:spPr>
          <a:xfrm>
            <a:off x="7497318" y="1863090"/>
            <a:ext cx="3452622" cy="220599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497318" y="4411980"/>
            <a:ext cx="3452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Экспериментальный поезд</a:t>
            </a:r>
            <a:r>
              <a:rPr lang="en-US" sz="1600" b="1" i="1" dirty="0" smtClean="0"/>
              <a:t> </a:t>
            </a:r>
            <a:r>
              <a:rPr lang="en-US" sz="1600" b="1" i="1" dirty="0"/>
              <a:t>V</a:t>
            </a:r>
            <a:r>
              <a:rPr lang="ru-RU" sz="1600" b="1" i="1" dirty="0" smtClean="0"/>
              <a:t>150, установивший мировой рекорд скорости</a:t>
            </a:r>
            <a:endParaRPr lang="ru-RU" sz="1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148590"/>
            <a:ext cx="664083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Важнейшей вехой в истории поездов </a:t>
            </a:r>
            <a:r>
              <a:rPr lang="en-US" b="1" dirty="0" smtClean="0"/>
              <a:t>TGV </a:t>
            </a:r>
            <a:r>
              <a:rPr lang="ru-RU" b="1" dirty="0" smtClean="0"/>
              <a:t>является 2007 год, </a:t>
            </a:r>
            <a:r>
              <a:rPr lang="ru-RU" b="1" dirty="0"/>
              <a:t>к</a:t>
            </a:r>
            <a:r>
              <a:rPr lang="ru-RU" b="1" dirty="0" smtClean="0"/>
              <a:t>огда был установлен мировой рекорд скорости на рельсах – 574,8 км/ч.</a:t>
            </a:r>
          </a:p>
          <a:p>
            <a:pPr algn="just"/>
            <a:r>
              <a:rPr lang="ru-RU" b="1" dirty="0" smtClean="0"/>
              <a:t>Экспериментальный поезд получил название </a:t>
            </a:r>
            <a:r>
              <a:rPr lang="en-US" b="1" dirty="0" smtClean="0"/>
              <a:t>V</a:t>
            </a:r>
            <a:r>
              <a:rPr lang="ru-RU" b="1" dirty="0" smtClean="0"/>
              <a:t>150. Стоит отметить, что данная скорость была достигнута не на асинхронных тяговых двигателях, установленных на всех без исключения поездах </a:t>
            </a:r>
            <a:r>
              <a:rPr lang="en-US" b="1" dirty="0" smtClean="0"/>
              <a:t>TGV Duplex </a:t>
            </a:r>
            <a:r>
              <a:rPr lang="ru-RU" b="1" dirty="0" smtClean="0"/>
              <a:t>и на большинстве одноэтажных поездов серии </a:t>
            </a:r>
            <a:r>
              <a:rPr lang="en-US" b="1" dirty="0" smtClean="0"/>
              <a:t>TGV</a:t>
            </a:r>
            <a:r>
              <a:rPr lang="ru-RU" b="1" dirty="0" smtClean="0"/>
              <a:t>, а на синхронных тяговых двигателях с постоянными магнитами.</a:t>
            </a:r>
          </a:p>
          <a:p>
            <a:pPr algn="just"/>
            <a:r>
              <a:rPr lang="ru-RU" b="1" dirty="0" smtClean="0"/>
              <a:t>Данный поезд перед достижением мирового рекорда более полугода ежедневно проходил испытания со скоростями, превышающими 330 км/ч.</a:t>
            </a:r>
          </a:p>
          <a:p>
            <a:pPr algn="just"/>
            <a:endParaRPr lang="ru-RU" b="1" dirty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Источник: </a:t>
            </a:r>
            <a:r>
              <a:rPr lang="ru-RU" b="1" i="1" dirty="0"/>
              <a:t>Воробьев И. К., Суркова О. Д. Развитие Технологий высокоскоростных поездов в условиях экономического спада, с.36-45.</a:t>
            </a:r>
            <a:endParaRPr lang="en-US" b="1" i="1" dirty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92953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5" y="320042"/>
            <a:ext cx="4649724" cy="617594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925"/>
          <a:stretch/>
        </p:blipFill>
        <p:spPr>
          <a:xfrm>
            <a:off x="6183630" y="377190"/>
            <a:ext cx="4595110" cy="611879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817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721" y="491490"/>
            <a:ext cx="334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Инновации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0" y="1200150"/>
            <a:ext cx="3215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C00000"/>
                </a:solidFill>
              </a:rPr>
              <a:t>Как создать</a:t>
            </a:r>
          </a:p>
          <a:p>
            <a:pPr algn="just"/>
            <a:r>
              <a:rPr lang="ru-RU" sz="4000" b="1" dirty="0" smtClean="0">
                <a:solidFill>
                  <a:srgbClr val="C00000"/>
                </a:solidFill>
              </a:rPr>
              <a:t>поезд</a:t>
            </a:r>
          </a:p>
          <a:p>
            <a:pPr algn="just"/>
            <a:r>
              <a:rPr lang="ru-RU" sz="4000" b="1" dirty="0" smtClean="0">
                <a:solidFill>
                  <a:srgbClr val="C00000"/>
                </a:solidFill>
              </a:rPr>
              <a:t> в </a:t>
            </a:r>
            <a:r>
              <a:rPr lang="en-US" sz="4000" b="1" dirty="0" smtClean="0">
                <a:solidFill>
                  <a:srgbClr val="C00000"/>
                </a:solidFill>
              </a:rPr>
              <a:t>3D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57550"/>
            <a:ext cx="115100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Трехмерная графика в настоящий момент воспринимается как неотъемлемая часть нашей жизни, получив огромный спрос в компьютерных играх, фильмах, рекламе. В железнодорожной отрасли России эта технология появилась и начала свое развитие в 90-х годах прошлого века. На многих предприятиях </a:t>
            </a:r>
            <a:r>
              <a:rPr lang="ru-RU" sz="2000" b="1" dirty="0" err="1" smtClean="0">
                <a:solidFill>
                  <a:srgbClr val="C00000"/>
                </a:solidFill>
              </a:rPr>
              <a:t>Трансмашхолдинга</a:t>
            </a:r>
            <a:r>
              <a:rPr lang="ru-RU" sz="2000" b="1" dirty="0" smtClean="0">
                <a:solidFill>
                  <a:srgbClr val="C00000"/>
                </a:solidFill>
              </a:rPr>
              <a:t> еще до их объединения в единую структуру наряду с плоскими двухмерными чертежами на бумаге уже существовали инструменты трехмерного проектирования.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Технологии 3</a:t>
            </a:r>
            <a:r>
              <a:rPr lang="en-US" sz="2000" b="1" dirty="0" smtClean="0">
                <a:solidFill>
                  <a:srgbClr val="C00000"/>
                </a:solidFill>
              </a:rPr>
              <a:t>D</a:t>
            </a:r>
            <a:r>
              <a:rPr lang="ru-RU" sz="2000" b="1" dirty="0" smtClean="0">
                <a:solidFill>
                  <a:srgbClr val="C00000"/>
                </a:solidFill>
              </a:rPr>
              <a:t>-моделирования применяются на большинстве предприятий </a:t>
            </a:r>
            <a:r>
              <a:rPr lang="ru-RU" sz="2000" b="1" dirty="0" err="1" smtClean="0">
                <a:solidFill>
                  <a:srgbClr val="C00000"/>
                </a:solidFill>
              </a:rPr>
              <a:t>Трансмашхолдинга</a:t>
            </a:r>
            <a:r>
              <a:rPr lang="ru-RU" sz="2000" b="1" dirty="0" smtClean="0">
                <a:solidFill>
                  <a:srgbClr val="C00000"/>
                </a:solidFill>
              </a:rPr>
              <a:t>. Но даже сегодня объем трехмерного проектирования доходит только до 70%-</a:t>
            </a:r>
            <a:r>
              <a:rPr lang="ru-RU" sz="2000" b="1" dirty="0" err="1" smtClean="0">
                <a:solidFill>
                  <a:srgbClr val="C00000"/>
                </a:solidFill>
              </a:rPr>
              <a:t>ного</a:t>
            </a:r>
            <a:r>
              <a:rPr lang="ru-RU" sz="2000" b="1" dirty="0" smtClean="0">
                <a:solidFill>
                  <a:srgbClr val="C00000"/>
                </a:solidFill>
              </a:rPr>
              <a:t> уровня. У мировых лидеров трехмерное проектирование достигает почти 100%. Внедрить комплексное 3</a:t>
            </a:r>
            <a:r>
              <a:rPr lang="en-US" sz="2000" b="1" dirty="0" smtClean="0">
                <a:solidFill>
                  <a:srgbClr val="C00000"/>
                </a:solidFill>
              </a:rPr>
              <a:t>D-</a:t>
            </a:r>
            <a:r>
              <a:rPr lang="ru-RU" sz="2000" b="1" dirty="0" smtClean="0">
                <a:solidFill>
                  <a:srgbClr val="C00000"/>
                </a:solidFill>
              </a:rPr>
              <a:t>проектирование до сих пор достаточно непросто.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Источник: Сиротов Н. Как создать поезд в 3</a:t>
            </a:r>
            <a:r>
              <a:rPr lang="en-US" sz="2000" b="1" dirty="0" smtClean="0">
                <a:solidFill>
                  <a:srgbClr val="C00000"/>
                </a:solidFill>
              </a:rPr>
              <a:t>D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// </a:t>
            </a:r>
            <a:r>
              <a:rPr lang="ru-RU" sz="2000" b="1" dirty="0" err="1" smtClean="0">
                <a:solidFill>
                  <a:srgbClr val="C00000"/>
                </a:solidFill>
              </a:rPr>
              <a:t>Трансмашхолдинг</a:t>
            </a:r>
            <a:r>
              <a:rPr lang="ru-RU" sz="2000" b="1" dirty="0" smtClean="0">
                <a:solidFill>
                  <a:srgbClr val="C00000"/>
                </a:solidFill>
              </a:rPr>
              <a:t>.- 2016. - № 1 3. - С.20-21.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3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" r="1620" b="939"/>
          <a:stretch/>
        </p:blipFill>
        <p:spPr>
          <a:xfrm>
            <a:off x="519616" y="424696"/>
            <a:ext cx="3981898" cy="540197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30418" y="723662"/>
            <a:ext cx="61996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Аксенов С. Е. (кандидат технических наук). </a:t>
            </a:r>
          </a:p>
          <a:p>
            <a:r>
              <a:rPr lang="ru-RU" sz="1000" b="1" dirty="0"/>
              <a:t>Оценка степени загрязнения грунтов на обочинах городских автомобильных дорог европейского севера России / С. Е. Аксенов. - (Автомобильные дороги) // Транспортное строительство. - 2016. - № 4. - С. 10-13. - ISSN 0131-4300</a:t>
            </a:r>
          </a:p>
          <a:p>
            <a:r>
              <a:rPr lang="ru-RU" sz="1000" b="1" dirty="0"/>
              <a:t>Приведены результаты исследования степени загрязнения грунтов обочин городских автодорог </a:t>
            </a:r>
            <a:r>
              <a:rPr lang="ru-RU" sz="1000" b="1" dirty="0" err="1"/>
              <a:t>противогололедными</a:t>
            </a:r>
            <a:r>
              <a:rPr lang="ru-RU" sz="1000" b="1" dirty="0"/>
              <a:t> материалами в г. Архангельске. Выявлено влияние напластования грунтов, наличия водоупорных слоев и травяного покрова на концентрацию </a:t>
            </a:r>
            <a:r>
              <a:rPr lang="ru-RU" sz="1000" b="1" dirty="0" err="1"/>
              <a:t>противогололедных</a:t>
            </a:r>
            <a:r>
              <a:rPr lang="ru-RU" sz="1000" b="1" dirty="0"/>
              <a:t> материалов в грунте обочин</a:t>
            </a:r>
            <a:r>
              <a:rPr lang="ru-RU" sz="1000" b="1" dirty="0" smtClean="0"/>
              <a:t>.</a:t>
            </a:r>
          </a:p>
          <a:p>
            <a:endParaRPr lang="ru-RU" sz="1000" b="1" dirty="0"/>
          </a:p>
          <a:p>
            <a:r>
              <a:rPr lang="ru-RU" sz="1000" b="1" dirty="0" smtClean="0"/>
              <a:t> </a:t>
            </a:r>
            <a:r>
              <a:rPr lang="ru-RU" sz="1000" b="1" dirty="0" err="1"/>
              <a:t>Белуцкий</a:t>
            </a:r>
            <a:r>
              <a:rPr lang="ru-RU" sz="1000" b="1" dirty="0"/>
              <a:t> И. Ю. (доктор технических наук, профессор). </a:t>
            </a:r>
          </a:p>
          <a:p>
            <a:pPr algn="just"/>
            <a:r>
              <a:rPr lang="ru-RU" sz="1000" b="1" dirty="0"/>
              <a:t>О целесообразном использовании низкомодульной композитной арматуры в несущих конструкциях мостов / И. Ю. </a:t>
            </a:r>
            <a:r>
              <a:rPr lang="ru-RU" sz="1000" b="1" dirty="0" err="1"/>
              <a:t>Белуцкий</a:t>
            </a:r>
            <a:r>
              <a:rPr lang="ru-RU" sz="1000" b="1" dirty="0"/>
              <a:t>, А. Д. Сим. - (Мостостроение) // Транспортное строительство. - 2016. - № 4. - С. 7-9. - ISSN 0131-4300</a:t>
            </a:r>
          </a:p>
          <a:p>
            <a:r>
              <a:rPr lang="ru-RU" sz="1000" b="1" dirty="0"/>
              <a:t>Представлена оценка эффективности армирования пролетных строений мостов неметаллической композитной арматурой на основе условия совместимости относительных деформаций и гипотезы плоских сечений. Приведен пример подбора армирования балки прямоугольного сечения с учетом положений СП 35.13330.2011 о работе бетона в расчетах по II группе предельных состояний</a:t>
            </a:r>
            <a:r>
              <a:rPr lang="ru-RU" sz="1000" b="1" dirty="0" smtClean="0"/>
              <a:t>.</a:t>
            </a:r>
          </a:p>
          <a:p>
            <a:endParaRPr lang="ru-RU" sz="1000" b="1" dirty="0"/>
          </a:p>
          <a:p>
            <a:r>
              <a:rPr lang="ru-RU" sz="1000" b="1" dirty="0"/>
              <a:t> </a:t>
            </a:r>
            <a:r>
              <a:rPr lang="ru-RU" sz="1000" b="1" dirty="0" err="1"/>
              <a:t>Демьянушко</a:t>
            </a:r>
            <a:r>
              <a:rPr lang="ru-RU" sz="1000" b="1" dirty="0"/>
              <a:t> И. В. (доктор технических наук, профессор). </a:t>
            </a:r>
          </a:p>
          <a:p>
            <a:r>
              <a:rPr lang="ru-RU" sz="1000" b="1" dirty="0"/>
              <a:t>Определение несущей способности поперечного шва жесткого дорожного покрытия, усиленного стальными или стеклопластиковыми штырями / И. В. </a:t>
            </a:r>
            <a:r>
              <a:rPr lang="ru-RU" sz="1000" b="1" dirty="0" err="1"/>
              <a:t>Демьянушко</a:t>
            </a:r>
            <a:r>
              <a:rPr lang="ru-RU" sz="1000" b="1" dirty="0"/>
              <a:t>, В. М. </a:t>
            </a:r>
            <a:r>
              <a:rPr lang="ru-RU" sz="1000" b="1" dirty="0" err="1"/>
              <a:t>Стаин</a:t>
            </a:r>
            <a:r>
              <a:rPr lang="ru-RU" sz="1000" b="1" dirty="0"/>
              <a:t>, А. В. </a:t>
            </a:r>
            <a:r>
              <a:rPr lang="ru-RU" sz="1000" b="1" dirty="0" err="1"/>
              <a:t>Стаин</a:t>
            </a:r>
            <a:r>
              <a:rPr lang="ru-RU" sz="1000" b="1" dirty="0"/>
              <a:t>. - (Математическое моделирование) // Транспортное строительство. - 2016. - № 4. - С. 19-22. - ISSN 0131-4300</a:t>
            </a:r>
          </a:p>
          <a:p>
            <a:r>
              <a:rPr lang="ru-RU" sz="1000" b="1" dirty="0"/>
              <a:t>Предлагается конечно-элементная модель экспериментальной установки для оценки несущей способности поперечного шва жесткого дорожного покрытия, усиленного стальными или композитными штырями. Исследуется работа соединения бетонных плит стальными и стеклопластиковыми штырями</a:t>
            </a:r>
            <a:r>
              <a:rPr lang="ru-RU" sz="1000" b="1" dirty="0" smtClean="0"/>
              <a:t>.</a:t>
            </a:r>
          </a:p>
          <a:p>
            <a:endParaRPr lang="ru-RU" sz="1000" b="1" dirty="0"/>
          </a:p>
          <a:p>
            <a:r>
              <a:rPr lang="ru-RU" sz="1000" b="1" dirty="0"/>
              <a:t>Прокопенко С. А. (начальник управления геодезических работ). </a:t>
            </a:r>
          </a:p>
          <a:p>
            <a:r>
              <a:rPr lang="ru-RU" sz="1000" b="1" dirty="0"/>
              <a:t>Геодезия - на страже качества строительных объектов / С. А. Прокопенко. - (Отраслевая информация) // Транспортное строительство. - 2016. - № 4. - С. 2-3. - ISSN 0131-4300</a:t>
            </a:r>
          </a:p>
          <a:p>
            <a:r>
              <a:rPr lang="ru-RU" sz="1000" b="1" dirty="0"/>
              <a:t>Перед началом строительства сложных и крупных объектов ведущие специалисты камеральной группы создают проекты производства геодезических работ ППГР. Геодезисты участков выполняют полный комплекс работ, включающий создание цифровой модели проекта, загрузку и блоки управления, настройку, калибровку и последующий инструментальный контроль для обеспечения работы 31 единицы дорожно-строительной техники, оборудованной 3D-системами управления.</a:t>
            </a:r>
          </a:p>
          <a:p>
            <a:endParaRPr lang="ru-RU" sz="1000" b="1" dirty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43130" y="240030"/>
            <a:ext cx="48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Список выборочных статей из журнала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54452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1197</Words>
  <Application>Microsoft Office PowerPoint</Application>
  <PresentationFormat>Широкоэкранный</PresentationFormat>
  <Paragraphs>101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Arial,Bold</vt:lpstr>
      <vt:lpstr>Calibri</vt:lpstr>
      <vt:lpstr>Calibri Light</vt:lpstr>
      <vt:lpstr>Тема Office</vt:lpstr>
      <vt:lpstr>Пресс-ревю новинок железнодорожных журналов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Пресс-ревю – инфромационные материалы из железнодорожных журналов</dc:title>
  <dc:creator>Карташова Людмила Ивановна</dc:creator>
  <cp:lastModifiedBy>Карташова Людмила Ивановна</cp:lastModifiedBy>
  <cp:revision>62</cp:revision>
  <dcterms:created xsi:type="dcterms:W3CDTF">2016-06-09T05:46:35Z</dcterms:created>
  <dcterms:modified xsi:type="dcterms:W3CDTF">2016-06-09T12:21:12Z</dcterms:modified>
</cp:coreProperties>
</file>