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7A33-AD6D-4620-AEDD-A46E9A419359}" type="datetimeFigureOut">
              <a:rPr lang="ru-RU" smtClean="0"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31DB-4EFD-41CA-8BB0-8DA26EF86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01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7A33-AD6D-4620-AEDD-A46E9A419359}" type="datetimeFigureOut">
              <a:rPr lang="ru-RU" smtClean="0"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31DB-4EFD-41CA-8BB0-8DA26EF86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580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7A33-AD6D-4620-AEDD-A46E9A419359}" type="datetimeFigureOut">
              <a:rPr lang="ru-RU" smtClean="0"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31DB-4EFD-41CA-8BB0-8DA26EF86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246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7A33-AD6D-4620-AEDD-A46E9A419359}" type="datetimeFigureOut">
              <a:rPr lang="ru-RU" smtClean="0"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31DB-4EFD-41CA-8BB0-8DA26EF86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067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7A33-AD6D-4620-AEDD-A46E9A419359}" type="datetimeFigureOut">
              <a:rPr lang="ru-RU" smtClean="0"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31DB-4EFD-41CA-8BB0-8DA26EF86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177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7A33-AD6D-4620-AEDD-A46E9A419359}" type="datetimeFigureOut">
              <a:rPr lang="ru-RU" smtClean="0"/>
              <a:t>12.09.2016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31DB-4EFD-41CA-8BB0-8DA26EF86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01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7A33-AD6D-4620-AEDD-A46E9A419359}" type="datetimeFigureOut">
              <a:rPr lang="ru-RU" smtClean="0"/>
              <a:t>12.09.2016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31DB-4EFD-41CA-8BB0-8DA26EF86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184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7A33-AD6D-4620-AEDD-A46E9A419359}" type="datetimeFigureOut">
              <a:rPr lang="ru-RU" smtClean="0"/>
              <a:t>12.09.2016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31DB-4EFD-41CA-8BB0-8DA26EF86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742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7A33-AD6D-4620-AEDD-A46E9A419359}" type="datetimeFigureOut">
              <a:rPr lang="ru-RU" smtClean="0"/>
              <a:t>12.09.2016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31DB-4EFD-41CA-8BB0-8DA26EF86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500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7A33-AD6D-4620-AEDD-A46E9A419359}" type="datetimeFigureOut">
              <a:rPr lang="ru-RU" smtClean="0"/>
              <a:t>12.09.2016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31DB-4EFD-41CA-8BB0-8DA26EF86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111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7A33-AD6D-4620-AEDD-A46E9A419359}" type="datetimeFigureOut">
              <a:rPr lang="ru-RU" smtClean="0"/>
              <a:t>12.09.2016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31DB-4EFD-41CA-8BB0-8DA26EF86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501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87A33-AD6D-4620-AEDD-A46E9A419359}" type="datetimeFigureOut">
              <a:rPr lang="ru-RU" smtClean="0"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E31DB-4EFD-41CA-8BB0-8DA26EF86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61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56639" y="822960"/>
            <a:ext cx="10363201" cy="35702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27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ПРЕСС-РЕВЮ НОВИНОК</a:t>
            </a:r>
          </a:p>
          <a:p>
            <a:r>
              <a:rPr lang="ru-RU" sz="5400" b="1" dirty="0" smtClean="0">
                <a:ln w="127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ЖЕЛЕЗНОДОРОЖНЫХ </a:t>
            </a:r>
          </a:p>
          <a:p>
            <a:r>
              <a:rPr lang="ru-RU" sz="5400" b="1" cap="none" spc="0" dirty="0" smtClean="0">
                <a:ln w="127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ЖУРНАЛОВ</a:t>
            </a:r>
          </a:p>
          <a:p>
            <a:endParaRPr lang="ru-RU" sz="3200" b="1" dirty="0">
              <a:ln w="127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3200" b="1" cap="none" spc="0" dirty="0" smtClean="0">
                <a:ln w="127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Сентябрь  2016</a:t>
            </a:r>
            <a:endParaRPr lang="ru-RU" sz="3200" b="1" cap="none" spc="0" dirty="0">
              <a:ln w="127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65571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" t="851"/>
          <a:stretch/>
        </p:blipFill>
        <p:spPr>
          <a:xfrm>
            <a:off x="985520" y="944880"/>
            <a:ext cx="3393440" cy="4775199"/>
          </a:xfrm>
          <a:prstGeom prst="rect">
            <a:avLst/>
          </a:prstGeom>
          <a:ln w="57150">
            <a:solidFill>
              <a:schemeClr val="bg1">
                <a:lumMod val="95000"/>
              </a:schemeClr>
            </a:solidFill>
          </a:ln>
          <a:scene3d>
            <a:camera prst="isometricOffAxis1Right"/>
            <a:lightRig rig="threePt" dir="t"/>
          </a:scene3d>
        </p:spPr>
      </p:pic>
      <p:sp>
        <p:nvSpPr>
          <p:cNvPr id="4" name="TextBox 3"/>
          <p:cNvSpPr txBox="1"/>
          <p:nvPr/>
        </p:nvSpPr>
        <p:spPr>
          <a:xfrm flipH="1">
            <a:off x="5049519" y="629920"/>
            <a:ext cx="63601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В журнале «</a:t>
            </a:r>
            <a:r>
              <a:rPr lang="ru-RU" i="1" dirty="0"/>
              <a:t>Вестник научно-исследовательского института железнодорожного транспорта»</a:t>
            </a:r>
            <a:r>
              <a:rPr lang="ru-RU" dirty="0"/>
              <a:t> публикуются научные статьи и обзоры, содержащие основные результаты научно-исследовательских разработок в области совершенствования технологии перевозочного процесса и технических средств железнодорожного транспорта.</a:t>
            </a:r>
          </a:p>
          <a:p>
            <a:pPr algn="just"/>
            <a:r>
              <a:rPr lang="ru-RU" i="1" dirty="0" smtClean="0"/>
              <a:t>Аудитория журнала</a:t>
            </a:r>
            <a:r>
              <a:rPr lang="ru-RU" dirty="0" smtClean="0"/>
              <a:t>: </a:t>
            </a:r>
            <a:r>
              <a:rPr lang="ru-RU" dirty="0" smtClean="0"/>
              <a:t>специалисты </a:t>
            </a:r>
            <a:r>
              <a:rPr lang="ru-RU" dirty="0"/>
              <a:t>Департаментов ОАО «РЖД», железных дорог, крупных предприятий и организаций железнодорожной и смежных отраслей, сотрудники проектных, научно-исследовательских институтов и вузов России, стран СНГ и Балтии и дальнего зарубежья .</a:t>
            </a:r>
          </a:p>
          <a:p>
            <a:pPr algn="just"/>
            <a:r>
              <a:rPr lang="ru-RU" i="1" dirty="0" smtClean="0"/>
              <a:t>Авторы журнала: </a:t>
            </a:r>
            <a:r>
              <a:rPr lang="ru-RU" dirty="0" smtClean="0"/>
              <a:t>Ученые </a:t>
            </a:r>
            <a:r>
              <a:rPr lang="ru-RU" dirty="0"/>
              <a:t>и специалисты АО «ВНИИЖТ», институтов РАН, профильных институтов, учебных отраслевых вузов, эксперты стран СНГ и дальнего зарубежья .</a:t>
            </a:r>
          </a:p>
        </p:txBody>
      </p:sp>
    </p:spTree>
    <p:extLst>
      <p:ext uri="{BB962C8B-B14F-4D97-AF65-F5344CB8AC3E}">
        <p14:creationId xmlns:p14="http://schemas.microsoft.com/office/powerpoint/2010/main" val="4124241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040" y="721360"/>
            <a:ext cx="569976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Глухов С. В. Развитие систем теплоснабжения структурных подразделений ОАО "РЖД" / С. В. Глухов, А. В. Коваленко, С. В. Чичерин // Вестник ВНИИЖТ. - 2016. - Т. 75, № 3. - С. 183-187 : 1 рис</a:t>
            </a:r>
            <a:r>
              <a:rPr lang="ru-RU" sz="1600" dirty="0" smtClean="0"/>
              <a:t>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 smtClean="0"/>
              <a:t> Краснов </a:t>
            </a:r>
            <a:r>
              <a:rPr lang="ru-RU" sz="1600" dirty="0"/>
              <a:t>О. Г. </a:t>
            </a:r>
            <a:r>
              <a:rPr lang="ru-RU" sz="1600" dirty="0" err="1"/>
              <a:t>Нагруженность</a:t>
            </a:r>
            <a:r>
              <a:rPr lang="ru-RU" sz="1600" dirty="0"/>
              <a:t> литых несущих конструкций трехэлементной тележки 18-100 при наличии дефектов на поверхности катания колес / О. Г. Краснов, Г. С. </a:t>
            </a:r>
            <a:r>
              <a:rPr lang="ru-RU" sz="1600" dirty="0" err="1"/>
              <a:t>Ноздрачев</a:t>
            </a:r>
            <a:r>
              <a:rPr lang="ru-RU" sz="1600" dirty="0"/>
              <a:t>, А. С. </a:t>
            </a:r>
            <a:r>
              <a:rPr lang="ru-RU" sz="1600" dirty="0" err="1"/>
              <a:t>Гасюк</a:t>
            </a:r>
            <a:r>
              <a:rPr lang="ru-RU" sz="1600" dirty="0"/>
              <a:t> // Вестник ВНИИЖТ. - 2016. - Т. 75, № 3. - С. </a:t>
            </a:r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r>
              <a:rPr lang="ru-RU" sz="1600" dirty="0" smtClean="0"/>
              <a:t>Макарова Е. А. Разработка </a:t>
            </a:r>
            <a:r>
              <a:rPr lang="ru-RU" sz="1600" dirty="0"/>
              <a:t>системы </a:t>
            </a:r>
            <a:r>
              <a:rPr lang="ru-RU" sz="1600" dirty="0" smtClean="0"/>
              <a:t>расчетно-аналитических показателей</a:t>
            </a:r>
            <a:r>
              <a:rPr lang="ru-RU" sz="1600" dirty="0"/>
              <a:t>, характеризующих региональные пассажирские перевозки / Е. А. Макарова, С. В. </a:t>
            </a:r>
            <a:r>
              <a:rPr lang="ru-RU" sz="1600" dirty="0" err="1"/>
              <a:t>Муктепавел</a:t>
            </a:r>
            <a:r>
              <a:rPr lang="ru-RU" sz="1600" dirty="0"/>
              <a:t> // Вестник ВНИИЖТ. - 2016. - Т. 75, № 3. - С. 169-173 : 4 рис. </a:t>
            </a:r>
            <a:r>
              <a:rPr lang="ru-RU" sz="1600" dirty="0" smtClean="0"/>
              <a:t> </a:t>
            </a:r>
            <a:endParaRPr lang="ru-RU" sz="1600" dirty="0"/>
          </a:p>
          <a:p>
            <a:pPr algn="just"/>
            <a:endParaRPr lang="ru-RU" sz="1600" dirty="0"/>
          </a:p>
          <a:p>
            <a:pPr algn="just"/>
            <a:r>
              <a:rPr lang="ru-RU" sz="1600" dirty="0" err="1"/>
              <a:t>Мачерет</a:t>
            </a:r>
            <a:r>
              <a:rPr lang="ru-RU" sz="1600" dirty="0"/>
              <a:t> Д. А. Рост дальности грузовых перевозок как долгосрочная экономическая тенденция / Д. А. </a:t>
            </a:r>
            <a:r>
              <a:rPr lang="ru-RU" sz="1600" dirty="0" err="1"/>
              <a:t>Мачерет</a:t>
            </a:r>
            <a:r>
              <a:rPr lang="ru-RU" sz="1600" dirty="0"/>
              <a:t> // Вестник ВНИИЖТ. - 2016. - Т. 75, № 3. - С. 174-177 : 2 рис. 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Повышение стабильности пути в зоне стыков за счет применения упругих </a:t>
            </a:r>
            <a:r>
              <a:rPr lang="ru-RU" sz="1600" dirty="0" err="1"/>
              <a:t>подшпальных</a:t>
            </a:r>
            <a:r>
              <a:rPr lang="ru-RU" sz="1600" dirty="0"/>
              <a:t> прокладок / В. О. Певзнер [и др.] // Вестник ВНИИЖТ. - 2016. - Т. 75, № 3. - С. 140-145 : 6 рис., 4 табл. - </a:t>
            </a:r>
            <a:r>
              <a:rPr lang="ru-RU" sz="1600" dirty="0" err="1"/>
              <a:t>Библиогр</a:t>
            </a:r>
            <a:r>
              <a:rPr lang="ru-RU" sz="1600" dirty="0"/>
              <a:t>.: с. 145 (14 назв.).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55360" y="721360"/>
            <a:ext cx="592328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Сирина </a:t>
            </a:r>
            <a:r>
              <a:rPr lang="ru-RU" sz="1600" dirty="0"/>
              <a:t>Н. Ф. Технологическая координация эксплуатационной работы малодеятельных железнодорожных линий / Н. Ф. Сирина, М. Е. Юшков // Вестник ВНИИЖТ. - 2016. - Т. 75, № 3. - С. 147-152 : 2 рис. - </a:t>
            </a:r>
            <a:r>
              <a:rPr lang="ru-RU" sz="1600" dirty="0" err="1"/>
              <a:t>Библиогр</a:t>
            </a:r>
            <a:r>
              <a:rPr lang="ru-RU" sz="1600" dirty="0"/>
              <a:t>.: с. 152 (21 назв.). </a:t>
            </a:r>
          </a:p>
          <a:p>
            <a:endParaRPr lang="ru-RU" sz="1600" dirty="0"/>
          </a:p>
          <a:p>
            <a:r>
              <a:rPr lang="ru-RU" sz="1600" dirty="0"/>
              <a:t>Ступин Д. А. Исследование влияния энергоемкости поглощающих аппаратов на продольные усилия в наливном поезде / Д. А. Ступин, В. И. Беляев // Вестник ВНИИЖТ. - 2016. - Т. 75, № 3. - С. 154-159 : 4 рис. 3 табл. - </a:t>
            </a:r>
            <a:r>
              <a:rPr lang="ru-RU" sz="1600" dirty="0" err="1"/>
              <a:t>Библиогр</a:t>
            </a:r>
            <a:r>
              <a:rPr lang="ru-RU" sz="1600" dirty="0"/>
              <a:t>.: с. 159 (11 назв.). </a:t>
            </a:r>
          </a:p>
          <a:p>
            <a:endParaRPr lang="ru-RU" sz="1600" dirty="0"/>
          </a:p>
          <a:p>
            <a:r>
              <a:rPr lang="ru-RU" sz="1600" dirty="0"/>
              <a:t>Ускоренные ресурсные испытания опор контактной сети железных дорог / А. А. Царьков [и др.] // Вестник ВНИИЖТ. - 2016. - Т. 75, № 3. - С. 189-191 : 3 рис., 1 табл. - </a:t>
            </a:r>
            <a:r>
              <a:rPr lang="ru-RU" sz="1600" dirty="0" err="1"/>
              <a:t>Библиогр</a:t>
            </a:r>
            <a:r>
              <a:rPr lang="ru-RU" sz="1600" dirty="0"/>
              <a:t>.: с. 191 (10 </a:t>
            </a:r>
            <a:r>
              <a:rPr lang="ru-RU" sz="1600" dirty="0" err="1" smtClean="0"/>
              <a:t>назв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dirty="0"/>
              <a:t>Функциональная безопасность тягового железнодорожного подвижного состава / В. А. </a:t>
            </a:r>
            <a:r>
              <a:rPr lang="ru-RU" sz="1600" dirty="0" err="1"/>
              <a:t>Кучумов</a:t>
            </a:r>
            <a:r>
              <a:rPr lang="ru-RU" sz="1600" dirty="0"/>
              <a:t> [и др.] // Вестник ВНИИЖТ. - 2016. - Т. 75, № 3. - С. 131-138 : 6 рис. - </a:t>
            </a:r>
            <a:r>
              <a:rPr lang="ru-RU" sz="1600" dirty="0" err="1"/>
              <a:t>Библиогр</a:t>
            </a:r>
            <a:r>
              <a:rPr lang="ru-RU" sz="1600" dirty="0"/>
              <a:t>.: с. 138 (10 назв.). 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dirty="0" smtClean="0"/>
              <a:t>Хвостик </a:t>
            </a:r>
            <a:r>
              <a:rPr lang="ru-RU" sz="1600" dirty="0"/>
              <a:t>М. Ю. Шпалы композитные как альтернатива деревянным / М. Ю. Хвостик // Вестник ВНИИЖТ. - 2016. - Т. 75, № 3. - С. 179-181 : 2 рис., 1 </a:t>
            </a:r>
            <a:r>
              <a:rPr lang="ru-RU" sz="1600" dirty="0" err="1"/>
              <a:t>табл</a:t>
            </a:r>
            <a:endParaRPr lang="ru-RU" sz="1600" dirty="0"/>
          </a:p>
          <a:p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104640" y="386080"/>
            <a:ext cx="3241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     </a:t>
            </a:r>
            <a:r>
              <a:rPr lang="ru-RU" sz="2000" dirty="0" smtClean="0"/>
              <a:t>Содержание журнала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36074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41440" y="558800"/>
            <a:ext cx="5364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i="1" dirty="0" smtClean="0"/>
              <a:t>Представленные журналы</a:t>
            </a:r>
            <a:endParaRPr lang="ru-RU" sz="32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92" y="306200"/>
            <a:ext cx="4158947" cy="5744514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535" y="890406"/>
            <a:ext cx="3837153" cy="5306501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62" y="1541738"/>
            <a:ext cx="3669138" cy="5093182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482" y="1717749"/>
            <a:ext cx="3362960" cy="4741159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108" y="1968302"/>
            <a:ext cx="3223270" cy="4490606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521279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6480" y="965200"/>
            <a:ext cx="730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/>
              <a:t>Спасибо за внимание</a:t>
            </a:r>
            <a:endParaRPr lang="ru-RU" sz="5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2895600"/>
            <a:ext cx="79451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С представленными журналами можно ознакомиться в читальном зале библиотеки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933940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66" y="506425"/>
            <a:ext cx="3909138" cy="5399467"/>
          </a:xfrm>
          <a:prstGeom prst="rect">
            <a:avLst/>
          </a:prstGeom>
          <a:ln w="57150">
            <a:solidFill>
              <a:schemeClr val="bg1"/>
            </a:solidFill>
          </a:ln>
          <a:scene3d>
            <a:camera prst="isometricOffAxis1Right"/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5627802" y="245097"/>
            <a:ext cx="5561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 smtClean="0"/>
              <a:t>Соколов М. Ю. Развитие транспортного комплекса: основные направления // Транспорт Российской Федерации. – 2016. – № 2/3. – с. 3-6.</a:t>
            </a:r>
            <a:endParaRPr lang="ru-RU" sz="1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621841" y="1188247"/>
            <a:ext cx="596149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число важнейших задач национальной политики России входит развитие транспортного комплекса и его инфраструктуры. Об этом в интервью для журнала рассказал министр транспорта Максим</a:t>
            </a:r>
          </a:p>
          <a:p>
            <a:pPr algn="just"/>
            <a:r>
              <a:rPr lang="ru-RU" dirty="0" smtClean="0"/>
              <a:t>Юрьевич Соколов.</a:t>
            </a:r>
          </a:p>
          <a:p>
            <a:endParaRPr lang="ru-RU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5621840" y="3023948"/>
            <a:ext cx="60215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 smtClean="0"/>
              <a:t>Локтев А. А. Моделирование железнодорожного пути переменной жесткости при динамических воздействиях на верхнее строение / А. А. Локтев, Г. Н. </a:t>
            </a:r>
            <a:r>
              <a:rPr lang="ru-RU" sz="1600" i="1" dirty="0" err="1" smtClean="0"/>
              <a:t>Талашкин</a:t>
            </a:r>
            <a:r>
              <a:rPr lang="ru-RU" sz="1600" i="1" dirty="0" smtClean="0"/>
              <a:t>, К. Д. Степанов // Транспорт Российской Федерации. – 2016. - № 2-3. – С. 40-44.</a:t>
            </a:r>
            <a:endParaRPr lang="ru-RU" sz="16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621840" y="4289197"/>
            <a:ext cx="6021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Рассматривается задача создания математической модели железнодорожного полотна переменной жесткости, в которой учтены возможности изменения скоростного и </a:t>
            </a:r>
            <a:r>
              <a:rPr lang="ru-RU" dirty="0" err="1" smtClean="0"/>
              <a:t>грузонапряженного</a:t>
            </a:r>
            <a:r>
              <a:rPr lang="ru-RU" dirty="0" smtClean="0"/>
              <a:t> режима движения поездов. Предложена модель конструкции в виде </a:t>
            </a:r>
            <a:r>
              <a:rPr lang="ru-RU" dirty="0" err="1" smtClean="0"/>
              <a:t>сочленных</a:t>
            </a:r>
            <a:r>
              <a:rPr lang="ru-RU" dirty="0" smtClean="0"/>
              <a:t> плоских слоев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89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" r="1681" b="2352"/>
          <a:stretch/>
        </p:blipFill>
        <p:spPr>
          <a:xfrm>
            <a:off x="406400" y="684615"/>
            <a:ext cx="5252720" cy="3420025"/>
          </a:xfrm>
          <a:prstGeom prst="rect">
            <a:avLst/>
          </a:prstGeom>
          <a:ln w="57150">
            <a:solidFill>
              <a:schemeClr val="bg1">
                <a:lumMod val="9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249971" y="684615"/>
            <a:ext cx="51564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Запуск поезда «Сапсан» между Москвой и Санкт-Петербургом обеспечил транспортную доступность двух крупнейших городов России. Заполняемость этого поезда год от года увеличивается: пассажиропоток «Сапсана» в 2016 году обогнал авиационный. Сегодня протяженность Петербургско-Московского мегаполиса с населением 50 млн. человек превышает 700 км.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5546" y="4845378"/>
            <a:ext cx="9002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err="1" smtClean="0"/>
              <a:t>Мишарин</a:t>
            </a:r>
            <a:r>
              <a:rPr lang="ru-RU" sz="1600" i="1" dirty="0" smtClean="0"/>
              <a:t> А. С. Высокоскоростные магистрали – артерии российского </a:t>
            </a:r>
            <a:r>
              <a:rPr lang="ru-RU" sz="1600" i="1" dirty="0" err="1" smtClean="0"/>
              <a:t>гигаполиса</a:t>
            </a:r>
            <a:r>
              <a:rPr lang="ru-RU" sz="1600" i="1" dirty="0" smtClean="0"/>
              <a:t> // Транспорт Российской Федерации. – 2016. - № 2-3. – С. 7-10.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1257014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1"/>
          <a:stretch/>
        </p:blipFill>
        <p:spPr>
          <a:xfrm>
            <a:off x="736461" y="822391"/>
            <a:ext cx="5349379" cy="3282475"/>
          </a:xfrm>
          <a:prstGeom prst="rect">
            <a:avLst/>
          </a:prstGeom>
          <a:ln w="57150">
            <a:solidFill>
              <a:schemeClr val="bg1">
                <a:lumMod val="9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589336" y="822391"/>
            <a:ext cx="48359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 smtClean="0"/>
              <a:t>Клюквин Н. Н. Защита от актов незаконного вмешательства на железных дорогах // Транспорт Российской Федерации. – 2016. – </a:t>
            </a:r>
          </a:p>
          <a:p>
            <a:r>
              <a:rPr lang="ru-RU" sz="1600" i="1" dirty="0" smtClean="0"/>
              <a:t>№ 2-3. – С. 45-48.</a:t>
            </a:r>
            <a:endParaRPr lang="ru-RU" sz="1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589336" y="2724346"/>
            <a:ext cx="52349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Рассматриваются проблемы организации работы по обеспечению транспортной безопасности на объектах железнодорожного транспорта Российской Федерации. Предлагаются решения по реализации комплексного подхода для повышения безопасности пассажирских и грузовых железнодорожных перевозок.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29920" y="4369421"/>
            <a:ext cx="553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Октябрьская железная дорога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1014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99" y="1061902"/>
            <a:ext cx="3545840" cy="4600009"/>
          </a:xfrm>
          <a:prstGeom prst="rect">
            <a:avLst/>
          </a:prstGeom>
          <a:ln w="57150">
            <a:solidFill>
              <a:schemeClr val="bg1">
                <a:lumMod val="95000"/>
              </a:schemeClr>
            </a:solidFill>
          </a:ln>
          <a:scene3d>
            <a:camera prst="isometricOffAxis1Right"/>
            <a:lightRig rig="threePt" dir="t"/>
          </a:scene3d>
        </p:spPr>
      </p:pic>
      <p:sp>
        <p:nvSpPr>
          <p:cNvPr id="3" name="TextBox 2"/>
          <p:cNvSpPr txBox="1"/>
          <p:nvPr/>
        </p:nvSpPr>
        <p:spPr>
          <a:xfrm>
            <a:off x="4741682" y="980388"/>
            <a:ext cx="70642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Журналу «Железнодорожный транспорт» исполнилось 190 лет!</a:t>
            </a:r>
          </a:p>
          <a:p>
            <a:pPr algn="just"/>
            <a:r>
              <a:rPr lang="ru-RU" sz="1600" dirty="0" smtClean="0"/>
              <a:t>Это одно из первых отраслевых изданий  страны и одно из первых транспортных изданий мира.  Инициатором его выпуска стал выдающийся испанский и российский ученый и инженер, первый ректор Института Корпуса инженеров путей сообщения Августин </a:t>
            </a:r>
            <a:r>
              <a:rPr lang="ru-RU" sz="1600" dirty="0" err="1" smtClean="0"/>
              <a:t>Бетанкур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 smtClean="0"/>
              <a:t>С самого начала журнал активно содействовал развитию отечественной науки и техники, инженерного дела, распространению полезного производственного опыта. Издание всегда было в гуще событий, происходящих на стальных магистралях страны, помогало решать многочисленные научно-технические и социально-экономические задачи железнодорожной отрасли. Среди авторов статей – ведущие ученые и инженеры-практики.</a:t>
            </a:r>
          </a:p>
          <a:p>
            <a:pPr algn="just"/>
            <a:r>
              <a:rPr lang="ru-RU" sz="1600" dirty="0" smtClean="0"/>
              <a:t>Многие годы журнал входит в перечень рецензируемых научный изданий, в которых должны быть опубликованы основные научные результаты диссертаций на соискание ученых степеней кандидата и доктора наук, в Российский индекс научного цитирования </a:t>
            </a:r>
            <a:r>
              <a:rPr lang="en-US" sz="1600" dirty="0" smtClean="0"/>
              <a:t>SCIENCE INDEX</a:t>
            </a:r>
            <a:r>
              <a:rPr lang="ru-RU" sz="1600" dirty="0" smtClean="0"/>
              <a:t>.  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112362" y="6061435"/>
            <a:ext cx="10916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Киселев И. П. Первое транспортное издание России // Железнодорожный транспорт. – 2016. - № 7. – С. 7-15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1959943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515"/>
          <a:stretch/>
        </p:blipFill>
        <p:spPr>
          <a:xfrm>
            <a:off x="606834" y="860659"/>
            <a:ext cx="4603128" cy="3070317"/>
          </a:xfrm>
          <a:prstGeom prst="rect">
            <a:avLst/>
          </a:prstGeom>
          <a:ln w="38100">
            <a:solidFill>
              <a:schemeClr val="bg1">
                <a:lumMod val="9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703216" y="860660"/>
            <a:ext cx="6014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Баскаков П. В. Развивать перспективный вид перевозок // Железнодорожный транспорт. – 2016. - № 7. – С. 25-27</a:t>
            </a:r>
            <a:endParaRPr lang="ru-RU" sz="1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580668" y="1791093"/>
            <a:ext cx="58917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Перевозки грузов контейнерными поездами – перспективный вид грузовых сообщений. Их развитие является важным фактором повышения </a:t>
            </a:r>
            <a:r>
              <a:rPr lang="ru-RU" dirty="0" err="1" smtClean="0"/>
              <a:t>клиентоориентированности</a:t>
            </a:r>
            <a:r>
              <a:rPr lang="ru-RU" dirty="0" smtClean="0"/>
              <a:t> и привлечения дополнительных объемов грузов на сеть ОАО «РЖД» на основе создания новых транспортных продуктов. Одним из таких продуктов является проект «Транссиб за 7 суток», благодаря которому клиент получил возможность доставки груза в контейнерах с впечатляющей </a:t>
            </a:r>
            <a:r>
              <a:rPr lang="ru-RU" dirty="0" smtClean="0"/>
              <a:t>скорость</a:t>
            </a:r>
            <a:r>
              <a:rPr lang="ru-RU" dirty="0"/>
              <a:t>ю</a:t>
            </a:r>
            <a:r>
              <a:rPr lang="ru-RU" dirty="0" smtClean="0"/>
              <a:t> </a:t>
            </a:r>
            <a:r>
              <a:rPr lang="ru-RU" dirty="0" smtClean="0"/>
              <a:t>без перегрузки с одного вида транспорта на другой.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72998" y="4176074"/>
            <a:ext cx="4515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Контейнерный поезд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3453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120" y="497840"/>
            <a:ext cx="1124712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Редакция журнала «Железнодорожный транспорт» продолжает публикацию материалов, посвященных внедрению полигонных технологий управления перевозочным процессом. В этом номере предлагаются вниманию читателей следующие статьи:</a:t>
            </a:r>
          </a:p>
          <a:p>
            <a:endParaRPr lang="ru-RU" i="1" dirty="0"/>
          </a:p>
          <a:p>
            <a:r>
              <a:rPr lang="ru-RU" sz="1600" i="1" dirty="0" err="1" smtClean="0"/>
              <a:t>Маклыгин</a:t>
            </a:r>
            <a:r>
              <a:rPr lang="ru-RU" sz="1600" i="1" dirty="0" smtClean="0"/>
              <a:t> Н. В. Проблемы полигона через призму дороги / Н. В. </a:t>
            </a:r>
            <a:r>
              <a:rPr lang="ru-RU" sz="1600" i="1" dirty="0" err="1" smtClean="0"/>
              <a:t>Маклыгин</a:t>
            </a:r>
            <a:r>
              <a:rPr lang="ru-RU" sz="1600" i="1" dirty="0" smtClean="0"/>
              <a:t>, Ю. А. Давыдов // Железнодорожный транспорт. – 2016. - № 7. – С. 28-31.</a:t>
            </a:r>
          </a:p>
          <a:p>
            <a:endParaRPr lang="ru-RU" sz="1600" i="1" dirty="0"/>
          </a:p>
          <a:p>
            <a:r>
              <a:rPr lang="ru-RU" sz="1600" i="1" dirty="0" smtClean="0"/>
              <a:t>Чуркин Ю. В. Планирование и организация движения поездов / Ю. В. Чуркин // Железнодорожный транспорт. – 2016. - № 7. – с. 32-36.</a:t>
            </a:r>
          </a:p>
          <a:p>
            <a:endParaRPr lang="ru-RU" sz="1600" i="1" dirty="0"/>
          </a:p>
          <a:p>
            <a:r>
              <a:rPr lang="ru-RU" sz="1600" i="1" dirty="0" smtClean="0"/>
              <a:t>Фролов А. В. Автоматизированная система центра управления тяговыми ресурсами / А. В. Фролов // Железнодорожный транспорт. – 2016. - № 7. – С. 36-40</a:t>
            </a:r>
          </a:p>
          <a:p>
            <a:endParaRPr lang="ru-RU" sz="1600" i="1" dirty="0"/>
          </a:p>
          <a:p>
            <a:r>
              <a:rPr lang="ru-RU" sz="1600" i="1" dirty="0" err="1" smtClean="0"/>
              <a:t>Заровняев</a:t>
            </a:r>
            <a:r>
              <a:rPr lang="ru-RU" sz="1600" i="1" dirty="0" smtClean="0"/>
              <a:t> А. А. Принципы полигонной технологии пропуска совмещенного потока поездов / А. А. </a:t>
            </a:r>
            <a:r>
              <a:rPr lang="ru-RU" sz="1600" i="1" dirty="0" err="1" smtClean="0"/>
              <a:t>Заровняев</a:t>
            </a:r>
            <a:r>
              <a:rPr lang="ru-RU" sz="1600" i="1" dirty="0" smtClean="0"/>
              <a:t>, И. О. Набойченко // Железнодорожный транспорт. – 2016. - № 7. – С. 41-43.</a:t>
            </a:r>
          </a:p>
          <a:p>
            <a:endParaRPr lang="ru-RU" sz="1600" i="1" dirty="0"/>
          </a:p>
          <a:p>
            <a:r>
              <a:rPr lang="ru-RU" sz="1600" i="1" dirty="0" err="1" smtClean="0"/>
              <a:t>Яриков</a:t>
            </a:r>
            <a:r>
              <a:rPr lang="ru-RU" sz="1600" i="1" dirty="0" smtClean="0"/>
              <a:t> И. М. Подготовка специалистов по программе «Полигонные технологии эксплуатационной работы на сети ОАО «РЖД» / И. М. </a:t>
            </a:r>
            <a:r>
              <a:rPr lang="ru-RU" sz="1600" i="1" dirty="0" err="1" smtClean="0"/>
              <a:t>Яриков</a:t>
            </a:r>
            <a:r>
              <a:rPr lang="ru-RU" sz="1600" i="1" dirty="0" smtClean="0"/>
              <a:t>, Е. В. Бородина, Е. С. Прокофьева // Железнодорожный транспорт. – 2016. - № 7. – С. 44-46.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2347700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90" y="866534"/>
            <a:ext cx="3478710" cy="4904346"/>
          </a:xfrm>
          <a:prstGeom prst="rect">
            <a:avLst/>
          </a:prstGeom>
          <a:ln w="38100">
            <a:solidFill>
              <a:schemeClr val="bg1">
                <a:lumMod val="95000"/>
              </a:schemeClr>
            </a:solidFill>
          </a:ln>
          <a:scene3d>
            <a:camera prst="isometricOffAxis1Right"/>
            <a:lightRig rig="threePt" dir="t"/>
          </a:scene3d>
        </p:spPr>
      </p:pic>
      <p:sp>
        <p:nvSpPr>
          <p:cNvPr id="3" name="TextBox 2"/>
          <p:cNvSpPr txBox="1"/>
          <p:nvPr/>
        </p:nvSpPr>
        <p:spPr>
          <a:xfrm>
            <a:off x="5069840" y="681868"/>
            <a:ext cx="6685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 err="1" smtClean="0"/>
              <a:t>Никищенков</a:t>
            </a:r>
            <a:r>
              <a:rPr lang="ru-RU" sz="1600" i="1" dirty="0" smtClean="0"/>
              <a:t> С. А. Эмулятор графиков движения поездов и работы станций / С. А. </a:t>
            </a:r>
            <a:r>
              <a:rPr lang="ru-RU" sz="1600" i="1" dirty="0" err="1" smtClean="0"/>
              <a:t>Никищеев</a:t>
            </a:r>
            <a:r>
              <a:rPr lang="ru-RU" sz="1600" i="1" dirty="0" smtClean="0"/>
              <a:t>, А. Б. </a:t>
            </a:r>
            <a:r>
              <a:rPr lang="ru-RU" sz="1600" i="1" dirty="0" err="1" smtClean="0"/>
              <a:t>Фокеев</a:t>
            </a:r>
            <a:r>
              <a:rPr lang="ru-RU" sz="1600" i="1" dirty="0" smtClean="0"/>
              <a:t> // Автоматика на транспорте. – 2016. – Т. 2, № 1. – С. 35-45.</a:t>
            </a:r>
            <a:endParaRPr lang="ru-RU" sz="1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212080" y="1899920"/>
            <a:ext cx="65430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первом номере журнала «Автоматика на транспорте» за 2016 год  опубликована статья преподавателей кафедры «Управление эксплуатационной работой, станции и узлы» </a:t>
            </a:r>
            <a:r>
              <a:rPr lang="ru-RU" dirty="0" err="1" smtClean="0"/>
              <a:t>СамГУПС</a:t>
            </a:r>
            <a:r>
              <a:rPr lang="ru-RU" dirty="0" smtClean="0"/>
              <a:t> доктора технических наук С. А. </a:t>
            </a:r>
            <a:r>
              <a:rPr lang="ru-RU" dirty="0" err="1" smtClean="0"/>
              <a:t>Никищенкова</a:t>
            </a:r>
            <a:r>
              <a:rPr lang="ru-RU" dirty="0" smtClean="0"/>
              <a:t> и кандидата технических наук А. Б. </a:t>
            </a:r>
            <a:r>
              <a:rPr lang="ru-RU" dirty="0" err="1" smtClean="0"/>
              <a:t>Фокеева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В статье рассматриваются вопросы </a:t>
            </a:r>
            <a:r>
              <a:rPr lang="ru-RU" dirty="0"/>
              <a:t>п</a:t>
            </a:r>
            <a:r>
              <a:rPr lang="ru-RU" dirty="0" smtClean="0"/>
              <a:t>остроения эмуляторов графиков движения поездов и работы станций, предназначенных для диспетчерского персонала дирекций управления движением.</a:t>
            </a:r>
            <a:r>
              <a:rPr lang="en-US" dirty="0" smtClean="0"/>
              <a:t> </a:t>
            </a:r>
            <a:r>
              <a:rPr lang="ru-RU" dirty="0" smtClean="0"/>
              <a:t>Показаны принципы организации и базовая система правил построения эмуляторов. Рассмотрены данные для эмуляции, содержащие описание перегонов и станций. Представлены базовая блок-схема железнодорожного перегона и архитектура программно-аппаратного комплекса для его комплексной эмуляции. Приводятся экранные формы автоматизированных рабочих мест при работе эмулятора движения. Продемонстрированы совмещенные исполненные и прогнозные графики как результат работы эмулятора.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2430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6" y="906226"/>
            <a:ext cx="3577698" cy="4966253"/>
          </a:xfrm>
          <a:prstGeom prst="rect">
            <a:avLst/>
          </a:prstGeom>
          <a:ln w="38100">
            <a:solidFill>
              <a:srgbClr val="C00000"/>
            </a:solidFill>
          </a:ln>
          <a:scene3d>
            <a:camera prst="isometricOffAxis1Right"/>
            <a:lightRig rig="threePt" dir="t"/>
          </a:scene3d>
        </p:spPr>
      </p:pic>
      <p:sp>
        <p:nvSpPr>
          <p:cNvPr id="3" name="TextBox 2"/>
          <p:cNvSpPr txBox="1"/>
          <p:nvPr/>
        </p:nvSpPr>
        <p:spPr>
          <a:xfrm>
            <a:off x="4145594" y="795544"/>
            <a:ext cx="66669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Научно-технический журнал «Промышленный транспорт </a:t>
            </a:r>
            <a:r>
              <a:rPr lang="en-US" dirty="0" smtClean="0"/>
              <a:t>XXI </a:t>
            </a:r>
            <a:r>
              <a:rPr lang="ru-RU" dirty="0" smtClean="0"/>
              <a:t>век» предназначен для руководителей и специалистов предприятий и научных организаций сферы промышленного транспорта. Цель журнала – предоставить читателям информацию о современном состоянии российской и мировой транспортной индустрии, научных достижениях и перспективных разработках для всех видах промышленного транспорта. Кроме того, в журнале отражены вопросы экономики, взаимодействие промышленного и магистрального транспорта, финансов, логистики и погрузочно-разгрузочных работ.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235" y="3657866"/>
            <a:ext cx="3657125" cy="232850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541520" y="4496586"/>
            <a:ext cx="33769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 err="1" smtClean="0"/>
              <a:t>Басовский</a:t>
            </a:r>
            <a:r>
              <a:rPr lang="ru-RU" sz="1600" i="1" dirty="0" smtClean="0"/>
              <a:t> Д. А. Железнодорожные стрелочные переводы марок 1/9, 1/7, 1/6, 1/5, ¼ для укладки в кривые участки пути // Промышленный транспорт </a:t>
            </a:r>
            <a:r>
              <a:rPr lang="en-US" sz="1600" i="1" dirty="0" smtClean="0"/>
              <a:t>XXI </a:t>
            </a:r>
            <a:r>
              <a:rPr lang="ru-RU" sz="1600" i="1" dirty="0" smtClean="0"/>
              <a:t>век. – 2016. -№ 3-4. – С. 37-38.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1687351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1675</Words>
  <Application>Microsoft Office PowerPoint</Application>
  <PresentationFormat>Широкоэкранный</PresentationFormat>
  <Paragraphs>66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Пресс-ревю</dc:title>
  <dc:creator>Рогожина Людмила Сергеевна</dc:creator>
  <cp:lastModifiedBy>Рогожина Людмила Сергеевна</cp:lastModifiedBy>
  <cp:revision>48</cp:revision>
  <dcterms:created xsi:type="dcterms:W3CDTF">2016-08-16T11:33:35Z</dcterms:created>
  <dcterms:modified xsi:type="dcterms:W3CDTF">2016-09-12T05:16:51Z</dcterms:modified>
</cp:coreProperties>
</file>