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1" r:id="rId2"/>
    <p:sldId id="257" r:id="rId3"/>
    <p:sldId id="258" r:id="rId4"/>
    <p:sldId id="267" r:id="rId5"/>
    <p:sldId id="268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93" autoAdjust="0"/>
    <p:restoredTop sz="94729" autoAdjust="0"/>
  </p:normalViewPr>
  <p:slideViewPr>
    <p:cSldViewPr>
      <p:cViewPr>
        <p:scale>
          <a:sx n="66" d="100"/>
          <a:sy n="66" d="100"/>
        </p:scale>
        <p:origin x="-79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449A02-1920-46BE-9C5B-77434CC4A1E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9DA13E-2A47-4E8E-8E31-0AAC77DEC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285776"/>
            <a:ext cx="10572824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857364"/>
            <a:ext cx="911427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Куйбышевской железной дороге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140 лет</a:t>
            </a:r>
          </a:p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4316540" cy="56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33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Железная дорога в период испытаний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857232"/>
            <a:ext cx="40719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14 апреля 1918 года в Самаре Ярослав Гашек опубликовал воззвание к чехословацким солдатам. От имени исполнительного комитета чехословацкой секции коммунистов он призвал их поддержать русскую революцию, вступать в чехословацкие отряды Красной Армии, формируемые в Самаре и других городах Поволжья. В мае 1918 года Чехословацкий корпус поднял мятеж против власти Советов. Гашек со своим отрядом защищал Самару от </a:t>
            </a:r>
            <a:r>
              <a:rPr lang="ru-RU" sz="1400" dirty="0" err="1" smtClean="0"/>
              <a:t>белочехов</a:t>
            </a:r>
            <a:r>
              <a:rPr lang="ru-RU" sz="1400" dirty="0" smtClean="0"/>
              <a:t>, но 8 июня мятежники ворвались в город. Командование корпуса стало разыскивать «смутьянов и предателей» и Гашек был вынужден под видом слабоумного сына немецкого колониста несколько дней добираться до занятого Красной Армией Симбирска. Но там его арестовали по подозрению в шпионаже. Однако благодаря заступничеству чешских красноармейцев он был освобожден и назначен помощником коменданта города Бугульмы. Многочисленные приключения Гашека в революционной России стали основой его юмористических рассказов, а позже и книги о Швейке.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395"/>
          <a:stretch>
            <a:fillRect/>
          </a:stretch>
        </p:blipFill>
        <p:spPr bwMode="auto">
          <a:xfrm>
            <a:off x="285720" y="428604"/>
            <a:ext cx="3960590" cy="582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57818" y="428604"/>
            <a:ext cx="2318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 для победы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1428736"/>
            <a:ext cx="485927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Куйбышевская железная дорога </a:t>
            </a:r>
          </a:p>
          <a:p>
            <a:r>
              <a:rPr lang="ru-RU" dirty="0" smtClean="0"/>
              <a:t>перевозила огромный транзитный поток</a:t>
            </a:r>
          </a:p>
          <a:p>
            <a:r>
              <a:rPr lang="ru-RU" dirty="0" smtClean="0"/>
              <a:t> грузов Урала, Сибири и Средней Азии. </a:t>
            </a:r>
          </a:p>
          <a:p>
            <a:r>
              <a:rPr lang="ru-RU" dirty="0" smtClean="0"/>
              <a:t>Перевозка пассажиров на нашей дороге </a:t>
            </a:r>
          </a:p>
          <a:p>
            <a:r>
              <a:rPr lang="ru-RU" dirty="0" smtClean="0"/>
              <a:t>увеличилась во время войны по сравнению</a:t>
            </a:r>
          </a:p>
          <a:p>
            <a:r>
              <a:rPr lang="ru-RU" dirty="0" smtClean="0"/>
              <a:t>с 1940 годом в 2,4 раза.</a:t>
            </a:r>
          </a:p>
          <a:p>
            <a:r>
              <a:rPr lang="ru-RU" dirty="0" smtClean="0"/>
              <a:t>Это стало возможным благодаря массовому </a:t>
            </a:r>
          </a:p>
          <a:p>
            <a:r>
              <a:rPr lang="ru-RU" dirty="0" smtClean="0"/>
              <a:t>трудовому героизму  коллектива дороги.</a:t>
            </a:r>
          </a:p>
          <a:p>
            <a:r>
              <a:rPr lang="ru-RU" dirty="0" smtClean="0"/>
              <a:t>Следуя призыву «Все для фронта, все для</a:t>
            </a:r>
          </a:p>
          <a:p>
            <a:r>
              <a:rPr lang="ru-RU" dirty="0" smtClean="0"/>
              <a:t>Победы!», железнодорожники магистрали </a:t>
            </a:r>
          </a:p>
          <a:p>
            <a:r>
              <a:rPr lang="ru-RU" dirty="0" smtClean="0"/>
              <a:t>работали за ушедших на фронт, выполняли </a:t>
            </a:r>
          </a:p>
          <a:p>
            <a:r>
              <a:rPr lang="ru-RU" dirty="0" smtClean="0"/>
              <a:t>по 2-3 нормы, не считаясь со временем, при</a:t>
            </a:r>
          </a:p>
          <a:p>
            <a:r>
              <a:rPr lang="ru-RU" dirty="0" smtClean="0"/>
              <a:t>скудном продовольственном питании.</a:t>
            </a:r>
          </a:p>
          <a:p>
            <a:r>
              <a:rPr lang="ru-RU" dirty="0" smtClean="0"/>
              <a:t>В первые же дни войны с Куйбышевской </a:t>
            </a:r>
          </a:p>
          <a:p>
            <a:r>
              <a:rPr lang="ru-RU" dirty="0" smtClean="0"/>
              <a:t>дороги добровольцами и по мобилизации</a:t>
            </a:r>
          </a:p>
          <a:p>
            <a:r>
              <a:rPr lang="ru-RU" dirty="0" smtClean="0"/>
              <a:t>отправились на фронт 14 тысяч  </a:t>
            </a:r>
          </a:p>
          <a:p>
            <a:r>
              <a:rPr lang="ru-RU" dirty="0" smtClean="0"/>
              <a:t>Железнодорожников, чтобы отстаивать</a:t>
            </a:r>
          </a:p>
          <a:p>
            <a:r>
              <a:rPr lang="ru-RU" dirty="0" smtClean="0"/>
              <a:t> честь и </a:t>
            </a:r>
            <a:r>
              <a:rPr lang="ru-RU" smtClean="0"/>
              <a:t>независимость Родины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56" t="1210" r="1618" b="780"/>
          <a:stretch>
            <a:fillRect/>
          </a:stretch>
        </p:blipFill>
        <p:spPr bwMode="auto">
          <a:xfrm>
            <a:off x="428596" y="285728"/>
            <a:ext cx="40005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1999" y="928670"/>
            <a:ext cx="43577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2000 г. на Куйбышевской дороге были</a:t>
            </a:r>
          </a:p>
          <a:p>
            <a:r>
              <a:rPr lang="ru-RU" dirty="0" smtClean="0"/>
              <a:t> завершены очередные этапы работ </a:t>
            </a:r>
          </a:p>
          <a:p>
            <a:r>
              <a:rPr lang="ru-RU" dirty="0" smtClean="0"/>
              <a:t>по реализации важнейших инвестиционных проектов магистрали – строительству нового вокзала в  Самаре, производственного комплекса по подготовке цистерн на станции </a:t>
            </a:r>
            <a:r>
              <a:rPr lang="ru-RU" dirty="0" err="1" smtClean="0"/>
              <a:t>Новокуйбышевская</a:t>
            </a:r>
            <a:r>
              <a:rPr lang="ru-RU" dirty="0" smtClean="0"/>
              <a:t> и </a:t>
            </a:r>
            <a:r>
              <a:rPr lang="ru-RU" dirty="0" err="1" smtClean="0"/>
              <a:t>волоконно</a:t>
            </a:r>
            <a:r>
              <a:rPr lang="ru-RU" dirty="0" smtClean="0"/>
              <a:t> </a:t>
            </a:r>
            <a:r>
              <a:rPr lang="en-US" smtClean="0"/>
              <a:t>-</a:t>
            </a:r>
            <a:r>
              <a:rPr lang="ru-RU" smtClean="0"/>
              <a:t>оптической </a:t>
            </a:r>
            <a:r>
              <a:rPr lang="en-US" dirty="0" smtClean="0"/>
              <a:t> </a:t>
            </a:r>
            <a:r>
              <a:rPr lang="ru-RU" dirty="0" smtClean="0"/>
              <a:t>линии </a:t>
            </a:r>
            <a:r>
              <a:rPr lang="ru-RU" dirty="0" smtClean="0"/>
              <a:t>связи.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 июле 2003 г. сдан в эксплуатацию </a:t>
            </a:r>
          </a:p>
          <a:p>
            <a:r>
              <a:rPr lang="ru-RU" dirty="0" smtClean="0"/>
              <a:t>вокзальный комплекс станции Самара.</a:t>
            </a:r>
          </a:p>
          <a:p>
            <a:r>
              <a:rPr lang="ru-RU" dirty="0" smtClean="0"/>
              <a:t>Одновременно состоялось торжественное </a:t>
            </a:r>
          </a:p>
          <a:p>
            <a:r>
              <a:rPr lang="ru-RU" dirty="0" smtClean="0"/>
              <a:t>открытие обновленного музея истории </a:t>
            </a:r>
          </a:p>
          <a:p>
            <a:r>
              <a:rPr lang="ru-RU" dirty="0" smtClean="0"/>
              <a:t>Куйбышевской дороги, который</a:t>
            </a:r>
          </a:p>
          <a:p>
            <a:r>
              <a:rPr lang="ru-RU" dirty="0" smtClean="0"/>
              <a:t>разместился в помещении вокзала.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134"/>
          <a:stretch>
            <a:fillRect/>
          </a:stretch>
        </p:blipFill>
        <p:spPr bwMode="auto">
          <a:xfrm>
            <a:off x="1928794" y="308089"/>
            <a:ext cx="6215106" cy="619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1071546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За 140 лет нынешняя Куйбышевская магистраль повидала многое. 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Именно строительство </a:t>
            </a:r>
            <a:r>
              <a:rPr lang="ru-RU" sz="1600" b="1" dirty="0" err="1" smtClean="0">
                <a:solidFill>
                  <a:schemeClr val="bg1"/>
                </a:solidFill>
              </a:rPr>
              <a:t>Самаро</a:t>
            </a:r>
            <a:r>
              <a:rPr lang="ru-RU" sz="1600" b="1" dirty="0" smtClean="0">
                <a:solidFill>
                  <a:schemeClr val="bg1"/>
                </a:solidFill>
              </a:rPr>
              <a:t>–Златоустовской железной дороги явилось первым звеном  крупнейшего творения человечества – Транссибирской магистрали.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Выдающиеся деятели  железнодорожного транспорта начинали свою трудовую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деятельность на строительстве участков, входящих в состав существующей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Куйбышевской железной дороги. Среди них – П. А. Борейша, Н. А. </a:t>
            </a:r>
            <a:r>
              <a:rPr lang="ru-RU" sz="1600" b="1" dirty="0" err="1" smtClean="0">
                <a:solidFill>
                  <a:schemeClr val="bg1"/>
                </a:solidFill>
              </a:rPr>
              <a:t>Белелюбский</a:t>
            </a:r>
            <a:r>
              <a:rPr lang="ru-RU" sz="16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Н. Г. Гарин-Михайловский, Д. И. Журавский и многие другие.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14 тысяч железнодорожников в годы Великой Отечественной войны ушли на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фронт. В Самаре в честь героев-железнодорожников Михаила </a:t>
            </a:r>
            <a:r>
              <a:rPr lang="ru-RU" sz="1600" b="1" dirty="0" err="1" smtClean="0">
                <a:solidFill>
                  <a:schemeClr val="bg1"/>
                </a:solidFill>
              </a:rPr>
              <a:t>Агибалова</a:t>
            </a:r>
            <a:r>
              <a:rPr lang="ru-RU" sz="1600" b="1" dirty="0" smtClean="0">
                <a:solidFill>
                  <a:schemeClr val="bg1"/>
                </a:solidFill>
              </a:rPr>
              <a:t> и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Михаила Сорокина названы улицы.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В связи с реформированием отрасли и созданием Холдинга «Российские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железные дороги» созданы и функционируют региональные дирекции центрального подчинения ОАО «РЖД».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 период реформирования железнодорожного транспорта молодое поколение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должно сохранить традиции  и память о тех, кто внес значительный вклад в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достижение основной цели отрасли – обеспечение безопасной перевозки  пассажиров и грузов.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14290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Этапы большого пути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7754" y="285729"/>
            <a:ext cx="3912575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Книга «</a:t>
            </a:r>
            <a:r>
              <a:rPr lang="ru-RU" b="1" i="1" dirty="0" smtClean="0"/>
              <a:t>140 лет Куйбышевской железной дороге</a:t>
            </a:r>
            <a:r>
              <a:rPr lang="ru-RU" dirty="0" smtClean="0"/>
              <a:t>» является уникальным изданием по отражению истории и развитию нашей дороги. В ней использованы подлинные документы и фотоматериалы с середины </a:t>
            </a:r>
            <a:r>
              <a:rPr lang="en-US" dirty="0" smtClean="0"/>
              <a:t>XIX </a:t>
            </a:r>
            <a:r>
              <a:rPr lang="ru-RU" dirty="0" smtClean="0"/>
              <a:t>века и по сегодняшний день.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8" y="142854"/>
            <a:ext cx="292892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5" y="5214952"/>
            <a:ext cx="2571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en-US" sz="1400" dirty="0" smtClean="0"/>
              <a:t>140 </a:t>
            </a:r>
            <a:r>
              <a:rPr lang="ru-RU" sz="1400" dirty="0" smtClean="0"/>
              <a:t>лет Куйбышевской железной дороге. - Самара: ООО «ДМС», 2014.- 496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033" t="5566" r="4471" b="3988"/>
          <a:stretch>
            <a:fillRect/>
          </a:stretch>
        </p:blipFill>
        <p:spPr bwMode="auto">
          <a:xfrm>
            <a:off x="142844" y="714356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9124" y="285729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Становление железнодорожного транспорта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Первый в мире паровоз Р. </a:t>
            </a:r>
            <a:r>
              <a:rPr lang="ru-RU" b="1" i="1" dirty="0" err="1" smtClean="0"/>
              <a:t>Тревитика</a:t>
            </a:r>
            <a:r>
              <a:rPr lang="ru-RU" b="1" i="1" dirty="0" smtClean="0"/>
              <a:t>. 1803 г.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1500174"/>
            <a:ext cx="5357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Талантливый английский изобретатель Ричард</a:t>
            </a:r>
          </a:p>
          <a:p>
            <a:r>
              <a:rPr lang="ru-RU" dirty="0" err="1" smtClean="0"/>
              <a:t>Тревитик</a:t>
            </a:r>
            <a:r>
              <a:rPr lang="ru-RU" dirty="0" smtClean="0"/>
              <a:t> в 1803 году построил первый в мире</a:t>
            </a:r>
          </a:p>
          <a:p>
            <a:r>
              <a:rPr lang="ru-RU" dirty="0" smtClean="0"/>
              <a:t> паровоз и путь с чугунными рельсами для него.</a:t>
            </a:r>
          </a:p>
          <a:p>
            <a:r>
              <a:rPr lang="ru-RU" dirty="0" smtClean="0"/>
              <a:t>Паровоз был одноцилиндровый с громоздкой </a:t>
            </a:r>
          </a:p>
          <a:p>
            <a:r>
              <a:rPr lang="ru-RU" dirty="0" smtClean="0"/>
              <a:t>зубчатой передачей. В 1808 году </a:t>
            </a:r>
            <a:r>
              <a:rPr lang="ru-RU" dirty="0" err="1" smtClean="0"/>
              <a:t>Тревитик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построил  кольцевую рельсовую дорогу в Лондоне.</a:t>
            </a:r>
          </a:p>
          <a:p>
            <a:r>
              <a:rPr lang="ru-RU" dirty="0" smtClean="0"/>
              <a:t>Паровоз с одним вагончиком мчался по кругу</a:t>
            </a:r>
          </a:p>
          <a:p>
            <a:r>
              <a:rPr lang="ru-RU" dirty="0" smtClean="0"/>
              <a:t>с небывалой по тем временам скорость – 16 км/ч.</a:t>
            </a:r>
          </a:p>
          <a:p>
            <a:r>
              <a:rPr lang="ru-RU" dirty="0" smtClean="0"/>
              <a:t>Это был канун строительства первых дорог </a:t>
            </a:r>
          </a:p>
          <a:p>
            <a:r>
              <a:rPr lang="ru-RU" dirty="0" smtClean="0"/>
              <a:t>общего пользования. </a:t>
            </a:r>
          </a:p>
          <a:p>
            <a:r>
              <a:rPr lang="ru-RU" dirty="0" smtClean="0"/>
              <a:t>Первая в мире железная дорога общего пользования</a:t>
            </a:r>
          </a:p>
          <a:p>
            <a:r>
              <a:rPr lang="ru-RU" dirty="0" smtClean="0"/>
              <a:t>с паровой тягой была построена Джорджем</a:t>
            </a:r>
          </a:p>
          <a:p>
            <a:r>
              <a:rPr lang="ru-RU" dirty="0" smtClean="0"/>
              <a:t>Стефенсоном в 1825 году  - между </a:t>
            </a:r>
            <a:r>
              <a:rPr lang="ru-RU" dirty="0" err="1" smtClean="0"/>
              <a:t>Стоктоном</a:t>
            </a:r>
            <a:r>
              <a:rPr lang="ru-RU" dirty="0" smtClean="0"/>
              <a:t> и</a:t>
            </a:r>
          </a:p>
          <a:p>
            <a:r>
              <a:rPr lang="ru-RU" dirty="0" err="1" smtClean="0"/>
              <a:t>Дарлингтоном</a:t>
            </a:r>
            <a:r>
              <a:rPr lang="ru-RU" dirty="0" smtClean="0"/>
              <a:t> протяженностью 21 км.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14356"/>
            <a:ext cx="483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Истоки Куйбышевской магистрали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39"/>
          <a:stretch>
            <a:fillRect/>
          </a:stretch>
        </p:blipFill>
        <p:spPr bwMode="auto">
          <a:xfrm>
            <a:off x="285720" y="1428736"/>
            <a:ext cx="2965704" cy="40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57554" y="1357298"/>
            <a:ext cx="55721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1866 году группа помещиков и предпринимателей,</a:t>
            </a:r>
          </a:p>
          <a:p>
            <a:r>
              <a:rPr lang="ru-RU" dirty="0" smtClean="0"/>
              <a:t>возглавляемая губернским предводителем дворянства,</a:t>
            </a:r>
          </a:p>
          <a:p>
            <a:r>
              <a:rPr lang="ru-RU" dirty="0" smtClean="0"/>
              <a:t>действительным статским советником С. Д. </a:t>
            </a:r>
            <a:r>
              <a:rPr lang="ru-RU" dirty="0" err="1" smtClean="0"/>
              <a:t>Башмаковым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вошла с ходатайством в царское правительство  о предоставлении концессии на строительство железной</a:t>
            </a:r>
          </a:p>
          <a:p>
            <a:r>
              <a:rPr lang="ru-RU" dirty="0" smtClean="0"/>
              <a:t>дороги от Ряжска до Моршанска.</a:t>
            </a:r>
          </a:p>
          <a:p>
            <a:r>
              <a:rPr lang="ru-RU" dirty="0" smtClean="0"/>
              <a:t>10 мая царь Александр </a:t>
            </a:r>
            <a:r>
              <a:rPr lang="en-US" dirty="0" smtClean="0"/>
              <a:t>II </a:t>
            </a:r>
            <a:r>
              <a:rPr lang="ru-RU" dirty="0" smtClean="0"/>
              <a:t>утвердил концессию на выгодных </a:t>
            </a:r>
          </a:p>
          <a:p>
            <a:r>
              <a:rPr lang="ru-RU" dirty="0" smtClean="0"/>
              <a:t>для акционеров условиях, гарантировавших чистый 5-й доход на 85 лет со дня открытия дороги.</a:t>
            </a:r>
          </a:p>
          <a:p>
            <a:r>
              <a:rPr lang="ru-RU" dirty="0" smtClean="0"/>
              <a:t>Учредителями Акционерного общества </a:t>
            </a:r>
            <a:r>
              <a:rPr lang="ru-RU" dirty="0" err="1" smtClean="0"/>
              <a:t>Ряжско-Моршанской</a:t>
            </a:r>
            <a:r>
              <a:rPr lang="ru-RU" dirty="0" smtClean="0"/>
              <a:t> железной дороги были братья </a:t>
            </a:r>
            <a:r>
              <a:rPr lang="ru-RU" dirty="0" err="1" smtClean="0"/>
              <a:t>Башмаковы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569845" cy="39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2057400" cy="213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176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2571744"/>
            <a:ext cx="432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Главным инженером </a:t>
            </a:r>
            <a:r>
              <a:rPr lang="ru-RU" sz="1400" dirty="0" err="1" smtClean="0"/>
              <a:t>Моршанско-Сызранской</a:t>
            </a:r>
            <a:r>
              <a:rPr lang="ru-RU" sz="1400" dirty="0" smtClean="0"/>
              <a:t> железной дороги, на период строительства, был назначен П. А. Борейша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5857892"/>
            <a:ext cx="45005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Мостовые сооружения строящейся дороги</a:t>
            </a:r>
          </a:p>
          <a:p>
            <a:r>
              <a:rPr lang="ru-RU" sz="1400" dirty="0" smtClean="0"/>
              <a:t> проектировал инженер и ученый железнодорожного транспорта Д. И. Журавский. </a:t>
            </a:r>
          </a:p>
          <a:p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572008"/>
            <a:ext cx="206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Александр </a:t>
            </a:r>
            <a:r>
              <a:rPr lang="en-US" sz="1400" dirty="0" smtClean="0"/>
              <a:t>II (1818-1881)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Александр </a:t>
            </a:r>
            <a:r>
              <a:rPr lang="en-US" sz="1400" dirty="0" smtClean="0"/>
              <a:t>II </a:t>
            </a:r>
            <a:r>
              <a:rPr lang="ru-RU" sz="1400" dirty="0" smtClean="0"/>
              <a:t>«повелел соизволить предоставить статскому советнику Башмакову образование общества </a:t>
            </a:r>
            <a:r>
              <a:rPr lang="ru-RU" sz="1400" dirty="0" err="1" smtClean="0"/>
              <a:t>Моршанско-Сызранской</a:t>
            </a:r>
            <a:r>
              <a:rPr lang="en-US" sz="1400" dirty="0" smtClean="0"/>
              <a:t> </a:t>
            </a:r>
            <a:r>
              <a:rPr lang="ru-RU" sz="1400" dirty="0" smtClean="0"/>
              <a:t> железной дороги».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82" t="4834"/>
          <a:stretch>
            <a:fillRect/>
          </a:stretch>
        </p:blipFill>
        <p:spPr bwMode="auto">
          <a:xfrm>
            <a:off x="4000496" y="2214554"/>
            <a:ext cx="449010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571480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30 июля 1875 г. началось строительство вокзала, а через год оно было завершено.</a:t>
            </a:r>
            <a:r>
              <a:rPr lang="en-US" sz="2000" dirty="0" smtClean="0"/>
              <a:t> </a:t>
            </a:r>
            <a:r>
              <a:rPr lang="ru-RU" sz="2000" dirty="0" smtClean="0"/>
              <a:t>Строительство проходило под руководством петербургского архитектора Н. И. де </a:t>
            </a:r>
            <a:r>
              <a:rPr lang="ru-RU" sz="2000" dirty="0" err="1" smtClean="0"/>
              <a:t>Рошефора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Вокзал был спроектирован в стиле итальянского</a:t>
            </a:r>
            <a:r>
              <a:rPr lang="en-US" sz="2000" dirty="0" smtClean="0"/>
              <a:t> </a:t>
            </a:r>
            <a:r>
              <a:rPr lang="ru-RU" sz="2000" dirty="0" err="1" smtClean="0"/>
              <a:t>Ренесанса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607220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Самара. Вокзал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961" r="1632"/>
          <a:stretch>
            <a:fillRect/>
          </a:stretch>
        </p:blipFill>
        <p:spPr bwMode="auto">
          <a:xfrm>
            <a:off x="1071538" y="1214422"/>
            <a:ext cx="7286676" cy="46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4406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Оренбургская железная дорога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929330"/>
            <a:ext cx="851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Оренбургская железная дорога проходила по середине Самарской губернии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00496" cy="59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6248" y="1428736"/>
            <a:ext cx="45074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Разработка проекта моста была поручена </a:t>
            </a:r>
          </a:p>
          <a:p>
            <a:r>
              <a:rPr lang="ru-RU" sz="1600" dirty="0" smtClean="0"/>
              <a:t>выдающемуся «мостовику» </a:t>
            </a:r>
            <a:endParaRPr lang="en-US" sz="1600" dirty="0" smtClean="0"/>
          </a:p>
          <a:p>
            <a:r>
              <a:rPr lang="ru-RU" sz="1600" dirty="0" smtClean="0"/>
              <a:t>Н. А. </a:t>
            </a:r>
            <a:r>
              <a:rPr lang="ru-RU" sz="1600" dirty="0" err="1" smtClean="0"/>
              <a:t>Белелюбскому</a:t>
            </a:r>
            <a:r>
              <a:rPr lang="ru-RU" sz="1600" dirty="0" smtClean="0"/>
              <a:t>.</a:t>
            </a:r>
          </a:p>
          <a:p>
            <a:endParaRPr lang="en-US" sz="1600" dirty="0" smtClean="0"/>
          </a:p>
          <a:p>
            <a:r>
              <a:rPr lang="ru-RU" sz="1600" dirty="0" smtClean="0"/>
              <a:t>Для строительства Александровского моста</a:t>
            </a:r>
          </a:p>
          <a:p>
            <a:r>
              <a:rPr lang="ru-RU" sz="1600" dirty="0" smtClean="0"/>
              <a:t> металлические пролетные строения из сварного железа привезли из Бельгии.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Их собрали на берегу, потом на семи обустроенных подмостками баржами</a:t>
            </a:r>
            <a:r>
              <a:rPr lang="en-US" sz="1600" dirty="0" smtClean="0"/>
              <a:t> </a:t>
            </a:r>
            <a:r>
              <a:rPr lang="ru-RU" sz="1600" dirty="0" smtClean="0"/>
              <a:t>тремя буксирами доставили в пролеты и установили на опоры.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Опоры выполнялись из местного Жигулевского известняка, ледорезы покрывали выборгским гранитом.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1825"/>
            <a:ext cx="4143403" cy="632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0" y="214290"/>
            <a:ext cx="491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Самарский исток Транссиба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5429264"/>
            <a:ext cx="283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П. В</a:t>
            </a:r>
            <a:r>
              <a:rPr lang="en-US" b="1" i="1" dirty="0" smtClean="0"/>
              <a:t>.</a:t>
            </a:r>
            <a:r>
              <a:rPr lang="ru-RU" b="1" i="1" dirty="0" smtClean="0"/>
              <a:t> Алабин (1824-1896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1714488"/>
            <a:ext cx="4271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Большую роль в защите строительства </a:t>
            </a:r>
          </a:p>
          <a:p>
            <a:r>
              <a:rPr lang="ru-RU" dirty="0" err="1" smtClean="0"/>
              <a:t>Самаро-Уфимской</a:t>
            </a:r>
            <a:r>
              <a:rPr lang="ru-RU" dirty="0" smtClean="0"/>
              <a:t> железной дороги </a:t>
            </a:r>
          </a:p>
          <a:p>
            <a:r>
              <a:rPr lang="ru-RU" dirty="0" smtClean="0"/>
              <a:t>сыграл  голова г. Самара П. Алабин.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526</TotalTime>
  <Words>894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СамГУПС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Куйбышевской железной дороге 140 лет</dc:title>
  <dc:creator>СамГУПС</dc:creator>
  <cp:lastModifiedBy>СамГУПС</cp:lastModifiedBy>
  <cp:revision>103</cp:revision>
  <dcterms:created xsi:type="dcterms:W3CDTF">2014-10-29T11:51:35Z</dcterms:created>
  <dcterms:modified xsi:type="dcterms:W3CDTF">2014-11-17T11:57:38Z</dcterms:modified>
</cp:coreProperties>
</file>