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79" r:id="rId3"/>
    <p:sldId id="280" r:id="rId4"/>
    <p:sldId id="281" r:id="rId5"/>
    <p:sldId id="257" r:id="rId6"/>
    <p:sldId id="259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29" autoAdjust="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956E-4E2A-4D38-BB87-D93F126D15FE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86EB-F346-4EF8-906F-20A4FD7A53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956E-4E2A-4D38-BB87-D93F126D15FE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86EB-F346-4EF8-906F-20A4FD7A5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956E-4E2A-4D38-BB87-D93F126D15FE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86EB-F346-4EF8-906F-20A4FD7A5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956E-4E2A-4D38-BB87-D93F126D15FE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86EB-F346-4EF8-906F-20A4FD7A5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956E-4E2A-4D38-BB87-D93F126D15FE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F1786EB-F346-4EF8-906F-20A4FD7A5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956E-4E2A-4D38-BB87-D93F126D15FE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86EB-F346-4EF8-906F-20A4FD7A5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956E-4E2A-4D38-BB87-D93F126D15FE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86EB-F346-4EF8-906F-20A4FD7A5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956E-4E2A-4D38-BB87-D93F126D15FE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86EB-F346-4EF8-906F-20A4FD7A5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956E-4E2A-4D38-BB87-D93F126D15FE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86EB-F346-4EF8-906F-20A4FD7A5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956E-4E2A-4D38-BB87-D93F126D15FE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86EB-F346-4EF8-906F-20A4FD7A5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956E-4E2A-4D38-BB87-D93F126D15FE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86EB-F346-4EF8-906F-20A4FD7A5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765956E-4E2A-4D38-BB87-D93F126D15FE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F1786EB-F346-4EF8-906F-20A4FD7A5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600" b="1" i="1" dirty="0" smtClean="0"/>
              <a:t>НЕ</a:t>
            </a:r>
            <a:r>
              <a:rPr lang="ru-RU" sz="5400" b="1" i="1" dirty="0" smtClean="0"/>
              <a:t> ПРЕРВАТЬ СВЯЗУЮЩУЮ НИТЬ</a:t>
            </a:r>
            <a:endParaRPr lang="ru-RU" sz="54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i="1" dirty="0" smtClean="0"/>
              <a:t>(Война. Подвиг. Память)</a:t>
            </a:r>
          </a:p>
          <a:p>
            <a:r>
              <a:rPr lang="ru-RU" b="1" i="1" dirty="0" smtClean="0"/>
              <a:t>1941 - 1945</a:t>
            </a:r>
            <a:endParaRPr lang="ru-RU" b="1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425" y="1076325"/>
            <a:ext cx="7677150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857224" y="6072206"/>
            <a:ext cx="3266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Разрушенное здание вокзала ст. Сальск.</a:t>
            </a:r>
            <a:endParaRPr lang="ru-RU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45" y="642917"/>
            <a:ext cx="5764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1941 </a:t>
            </a:r>
            <a:r>
              <a:rPr lang="ru-RU" sz="1600" dirty="0" smtClean="0"/>
              <a:t>В Юго-западном районе Ладожского озера проложена</a:t>
            </a:r>
          </a:p>
          <a:p>
            <a:r>
              <a:rPr lang="ru-RU" sz="1600" dirty="0" smtClean="0"/>
              <a:t>«Дорога жизни», действовавшая во время блокады Ленинграда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02062" y="1643050"/>
            <a:ext cx="5479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1942 </a:t>
            </a:r>
            <a:r>
              <a:rPr lang="ru-RU" sz="1600" dirty="0" smtClean="0"/>
              <a:t>Введена в эксплуатацию </a:t>
            </a:r>
            <a:r>
              <a:rPr lang="ru-RU" sz="1600" dirty="0" err="1" smtClean="0"/>
              <a:t>Северо-Печерская</a:t>
            </a:r>
            <a:r>
              <a:rPr lang="ru-RU" sz="1600" dirty="0" smtClean="0"/>
              <a:t> железная </a:t>
            </a:r>
          </a:p>
          <a:p>
            <a:r>
              <a:rPr lang="ru-RU" sz="1600" dirty="0" smtClean="0"/>
              <a:t>дорога.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02062" y="2552688"/>
            <a:ext cx="5149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1943</a:t>
            </a:r>
            <a:r>
              <a:rPr lang="ru-RU" sz="1600" dirty="0" smtClean="0"/>
              <a:t> Основан </a:t>
            </a:r>
            <a:r>
              <a:rPr lang="ru-RU" sz="1600" dirty="0" err="1" smtClean="0"/>
              <a:t>Тайгинский</a:t>
            </a:r>
            <a:r>
              <a:rPr lang="ru-RU" sz="1600" dirty="0" smtClean="0"/>
              <a:t> техникум железнодорожного</a:t>
            </a:r>
          </a:p>
          <a:p>
            <a:r>
              <a:rPr lang="ru-RU" sz="1600" dirty="0" smtClean="0"/>
              <a:t>транспорта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12339" y="3429000"/>
            <a:ext cx="5780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1943</a:t>
            </a:r>
            <a:r>
              <a:rPr lang="ru-RU" sz="1600" dirty="0" smtClean="0"/>
              <a:t> Было восстановлено 19 тыс. км железнодорожных линий.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1811" y="4128417"/>
            <a:ext cx="6201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1941-1945 </a:t>
            </a:r>
            <a:r>
              <a:rPr lang="ru-RU" sz="1600" dirty="0" smtClean="0"/>
              <a:t>Воины железнодорожных и спец формирований НКПС </a:t>
            </a:r>
          </a:p>
          <a:p>
            <a:r>
              <a:rPr lang="ru-RU" sz="1600" dirty="0" smtClean="0"/>
              <a:t>восстановили более 115 тыс. км главных и станционных путей.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12339" y="5104062"/>
            <a:ext cx="789575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1945 </a:t>
            </a:r>
            <a:r>
              <a:rPr lang="ru-RU" sz="1600" dirty="0" smtClean="0"/>
              <a:t>Май-август. Для проведения стратегической операции по разгрому </a:t>
            </a:r>
          </a:p>
          <a:p>
            <a:r>
              <a:rPr lang="ru-RU" sz="1600" dirty="0" smtClean="0"/>
              <a:t>японской </a:t>
            </a:r>
            <a:r>
              <a:rPr lang="ru-RU" sz="1600" dirty="0" err="1" smtClean="0"/>
              <a:t>Квантунской</a:t>
            </a:r>
            <a:r>
              <a:rPr lang="ru-RU" sz="1600" dirty="0" smtClean="0"/>
              <a:t> армии осуществлены перевозки общим объемом свыше </a:t>
            </a:r>
          </a:p>
          <a:p>
            <a:r>
              <a:rPr lang="ru-RU" sz="1600" dirty="0" smtClean="0"/>
              <a:t>1600 оперативных эшелонов (около81,5 тыс. вагонов) и около 51 тыс. вагонов с грузами</a:t>
            </a:r>
          </a:p>
          <a:p>
            <a:r>
              <a:rPr lang="ru-RU" sz="1600" dirty="0" smtClean="0"/>
              <a:t>снабжения на расстояние от 9 тыс. до 12 тыс.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3" y="500040"/>
            <a:ext cx="2921127" cy="189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000760" y="2643182"/>
            <a:ext cx="3000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/>
              <a:t>«Наследие» фашистов, оставленное</a:t>
            </a:r>
          </a:p>
          <a:p>
            <a:r>
              <a:rPr lang="ru-RU" sz="1400" b="1" i="1" dirty="0" smtClean="0"/>
              <a:t>ж</a:t>
            </a:r>
            <a:r>
              <a:rPr lang="ru-RU" sz="1400" b="1" i="1" smtClean="0"/>
              <a:t>елезным </a:t>
            </a:r>
            <a:r>
              <a:rPr lang="ru-RU" sz="1400" b="1" i="1" dirty="0" smtClean="0"/>
              <a:t>дорогам</a:t>
            </a:r>
            <a:endParaRPr lang="ru-RU" sz="1400" b="1" i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85860"/>
            <a:ext cx="3032760" cy="482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857356" y="142852"/>
            <a:ext cx="54595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Труженикам стальных магистралей – героям</a:t>
            </a:r>
          </a:p>
          <a:p>
            <a:pPr algn="ctr"/>
            <a:r>
              <a:rPr lang="ru-RU" sz="2000" b="1" dirty="0" smtClean="0"/>
              <a:t>войны и труда посвящается</a:t>
            </a:r>
          </a:p>
          <a:p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143372" y="1500174"/>
            <a:ext cx="4618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Герои</a:t>
            </a:r>
            <a:r>
              <a:rPr lang="ru-RU" dirty="0" smtClean="0"/>
              <a:t>  стальных магистралей 1941-1945. кн. 1</a:t>
            </a:r>
          </a:p>
          <a:p>
            <a:r>
              <a:rPr lang="ru-RU" dirty="0" smtClean="0"/>
              <a:t>/под ред. Н. А. Аксененко.- М., 2000.- 263 с.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786183" y="2500306"/>
            <a:ext cx="5143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Цель издания – сохранить память о героях, </a:t>
            </a:r>
          </a:p>
          <a:p>
            <a:r>
              <a:rPr lang="ru-RU" dirty="0" smtClean="0"/>
              <a:t>получивших высокое звание в грозный 1943 год, передать ее в назидание потомкам.</a:t>
            </a:r>
          </a:p>
          <a:p>
            <a:r>
              <a:rPr lang="ru-RU" dirty="0" smtClean="0"/>
              <a:t>Первая книга о 35 из них.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785794"/>
            <a:ext cx="4965192" cy="389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5720" y="1643050"/>
            <a:ext cx="35124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Труженики стальных магистралей на всех этапах Великой Отечественной войны достойно</a:t>
            </a:r>
          </a:p>
          <a:p>
            <a:r>
              <a:rPr lang="ru-RU" b="1" i="1" dirty="0" smtClean="0"/>
              <a:t>оправдывали звание «родного брата Красной Армии».</a:t>
            </a:r>
          </a:p>
          <a:p>
            <a:r>
              <a:rPr lang="ru-RU" b="1" i="1" dirty="0" smtClean="0"/>
              <a:t>Родина высоко оценила их мужество и героизм:</a:t>
            </a:r>
          </a:p>
          <a:p>
            <a:r>
              <a:rPr lang="ru-RU" b="1" i="1" dirty="0" smtClean="0"/>
              <a:t>сотни тысяч железнодорожников</a:t>
            </a:r>
          </a:p>
          <a:p>
            <a:r>
              <a:rPr lang="ru-RU" b="1" i="1" dirty="0" smtClean="0"/>
              <a:t>и воинов железнодорожных войск за героический труд в годы Великой Отечественной войны были отмечены наградами Родины.</a:t>
            </a:r>
            <a:endParaRPr lang="ru-RU" b="1" i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 l="561" t="1162" r="2664" b="1454"/>
          <a:stretch>
            <a:fillRect/>
          </a:stretch>
        </p:blipFill>
        <p:spPr bwMode="auto">
          <a:xfrm>
            <a:off x="1214414" y="642918"/>
            <a:ext cx="657229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00034" y="5572140"/>
            <a:ext cx="709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Размеры эвакуационных перевозок не знали себе равных в истории</a:t>
            </a:r>
            <a:endParaRPr lang="ru-RU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6" y="500045"/>
            <a:ext cx="3070098" cy="4082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000496" y="571480"/>
            <a:ext cx="43490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Глава 14. Магистраль в годы Великой</a:t>
            </a:r>
          </a:p>
          <a:p>
            <a:r>
              <a:rPr lang="ru-RU" sz="2000" b="1" dirty="0" smtClean="0"/>
              <a:t>Отечественной войны</a:t>
            </a:r>
            <a:endParaRPr lang="ru-RU" sz="20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571612"/>
            <a:ext cx="3006376" cy="457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57158" y="5143512"/>
            <a:ext cx="44603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Годы созидания. Приволжская железная дорога. Т.1.</a:t>
            </a:r>
          </a:p>
          <a:p>
            <a:r>
              <a:rPr lang="ru-RU" sz="1400" dirty="0" smtClean="0"/>
              <a:t>/Г. Н. </a:t>
            </a:r>
            <a:r>
              <a:rPr lang="ru-RU" sz="1400" dirty="0" err="1" smtClean="0"/>
              <a:t>Нелипа</a:t>
            </a:r>
            <a:r>
              <a:rPr lang="ru-RU" sz="1400" dirty="0" smtClean="0"/>
              <a:t>, А. Б. Фирсов, С. Е. Гришин, Л. И. </a:t>
            </a:r>
            <a:r>
              <a:rPr lang="ru-RU" sz="1400" dirty="0" err="1" smtClean="0"/>
              <a:t>Елашова</a:t>
            </a:r>
            <a:r>
              <a:rPr lang="ru-RU" sz="1400" dirty="0" smtClean="0"/>
              <a:t>.-</a:t>
            </a:r>
          </a:p>
          <a:p>
            <a:r>
              <a:rPr lang="ru-RU" sz="1400" dirty="0" smtClean="0"/>
              <a:t>Саратов, 2011.- 322с.</a:t>
            </a:r>
            <a:endParaRPr lang="ru-RU" sz="1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8497824" cy="5967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" y="4"/>
            <a:ext cx="9143996" cy="689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239197" cy="540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28596" y="6000768"/>
            <a:ext cx="3539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/>
              <a:t>140 лет Куйбышевской железной дороге.-</a:t>
            </a:r>
          </a:p>
          <a:p>
            <a:r>
              <a:rPr lang="ru-RU" sz="1400" b="1" i="1" dirty="0" smtClean="0"/>
              <a:t>Самара: ООО ПК «ДСМ», 2014.- 496 с.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2066" y="785794"/>
            <a:ext cx="1987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/>
              <a:t>Глава 10.</a:t>
            </a:r>
          </a:p>
          <a:p>
            <a:r>
              <a:rPr lang="ru-RU" sz="2000" b="1" i="1" dirty="0" smtClean="0"/>
              <a:t>Все для Победы</a:t>
            </a:r>
            <a:endParaRPr lang="ru-RU" sz="20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643438" y="1643050"/>
            <a:ext cx="424161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Важная роль в общенародной победе </a:t>
            </a:r>
          </a:p>
          <a:p>
            <a:r>
              <a:rPr lang="ru-RU" dirty="0" smtClean="0"/>
              <a:t>над врагом принадлежала </a:t>
            </a:r>
          </a:p>
          <a:p>
            <a:r>
              <a:rPr lang="ru-RU" dirty="0" smtClean="0"/>
              <a:t>железнодорожному транспорту, </a:t>
            </a:r>
            <a:r>
              <a:rPr lang="ru-RU" dirty="0" err="1" smtClean="0"/>
              <a:t>обеспе</a:t>
            </a:r>
            <a:r>
              <a:rPr lang="ru-RU" dirty="0" smtClean="0"/>
              <a:t>-</a:t>
            </a:r>
          </a:p>
          <a:p>
            <a:r>
              <a:rPr lang="ru-RU" dirty="0" err="1" smtClean="0"/>
              <a:t>чивающему</a:t>
            </a:r>
            <a:r>
              <a:rPr lang="ru-RU" dirty="0" smtClean="0"/>
              <a:t> перевозки  всего </a:t>
            </a:r>
            <a:r>
              <a:rPr lang="ru-RU" dirty="0" err="1" smtClean="0"/>
              <a:t>необходи</a:t>
            </a:r>
            <a:r>
              <a:rPr lang="ru-RU" dirty="0" smtClean="0"/>
              <a:t>-</a:t>
            </a:r>
          </a:p>
          <a:p>
            <a:r>
              <a:rPr lang="ru-RU" dirty="0" err="1" smtClean="0"/>
              <a:t>мого</a:t>
            </a:r>
            <a:r>
              <a:rPr lang="ru-RU" dirty="0" smtClean="0"/>
              <a:t> для нужд фронта и тыла. На его </a:t>
            </a:r>
          </a:p>
          <a:p>
            <a:r>
              <a:rPr lang="ru-RU" dirty="0" smtClean="0"/>
              <a:t>долю приходилось свыше 80 процентов</a:t>
            </a:r>
          </a:p>
          <a:p>
            <a:r>
              <a:rPr lang="ru-RU" dirty="0" smtClean="0"/>
              <a:t>общего грузооборота. </a:t>
            </a:r>
            <a:r>
              <a:rPr lang="ru-RU" dirty="0" err="1" smtClean="0"/>
              <a:t>Железнодорожни</a:t>
            </a:r>
            <a:r>
              <a:rPr lang="ru-RU" dirty="0" smtClean="0"/>
              <a:t>-</a:t>
            </a:r>
          </a:p>
          <a:p>
            <a:r>
              <a:rPr lang="ru-RU" dirty="0" err="1" smtClean="0"/>
              <a:t>ки</a:t>
            </a:r>
            <a:r>
              <a:rPr lang="ru-RU" dirty="0" smtClean="0"/>
              <a:t>  в сжатые сроки выполнили </a:t>
            </a:r>
          </a:p>
          <a:p>
            <a:r>
              <a:rPr lang="ru-RU" dirty="0" smtClean="0"/>
              <a:t>небывалый объем перевозок по </a:t>
            </a:r>
            <a:r>
              <a:rPr lang="ru-RU" dirty="0" err="1" smtClean="0"/>
              <a:t>переба</a:t>
            </a:r>
            <a:r>
              <a:rPr lang="ru-RU" dirty="0" smtClean="0"/>
              <a:t>-</a:t>
            </a:r>
          </a:p>
          <a:p>
            <a:r>
              <a:rPr lang="ru-RU" dirty="0" err="1" smtClean="0"/>
              <a:t>зировнию</a:t>
            </a:r>
            <a:r>
              <a:rPr lang="ru-RU" dirty="0" smtClean="0"/>
              <a:t> промышленности и эвакуации</a:t>
            </a:r>
          </a:p>
          <a:p>
            <a:r>
              <a:rPr lang="ru-RU" dirty="0" smtClean="0"/>
              <a:t>населения  в восточные районы страны.</a:t>
            </a:r>
          </a:p>
          <a:p>
            <a:r>
              <a:rPr lang="ru-RU" dirty="0" smtClean="0"/>
              <a:t>Для этого потребовалось около полутора</a:t>
            </a:r>
          </a:p>
          <a:p>
            <a:r>
              <a:rPr lang="ru-RU" dirty="0" smtClean="0"/>
              <a:t>миллионов вагонов.</a:t>
            </a:r>
          </a:p>
          <a:p>
            <a:r>
              <a:rPr lang="ru-RU" dirty="0" smtClean="0"/>
              <a:t>С запада на восток были переброшены</a:t>
            </a:r>
          </a:p>
          <a:p>
            <a:r>
              <a:rPr lang="ru-RU" dirty="0" smtClean="0"/>
              <a:t>2593 крупных промышленных предприятия, эвакуировано 18 миллионов человек. 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357166"/>
            <a:ext cx="4003834" cy="523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85720" y="5929330"/>
            <a:ext cx="4853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/>
              <a:t>Великая Отечественная война 1941 -1945: энциклопедия.-</a:t>
            </a:r>
          </a:p>
          <a:p>
            <a:r>
              <a:rPr lang="ru-RU" sz="1400" b="1" i="1" dirty="0" smtClean="0"/>
              <a:t>М.: Сов. Энциклопедия, 1985.-832 с.</a:t>
            </a:r>
            <a:endParaRPr lang="ru-RU" sz="1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357686" y="928670"/>
            <a:ext cx="45087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В книге даются статьи о битвах, </a:t>
            </a:r>
          </a:p>
          <a:p>
            <a:r>
              <a:rPr lang="ru-RU" b="1" i="1" dirty="0" smtClean="0"/>
              <a:t>стратегических и важнейших фронтовых </a:t>
            </a:r>
          </a:p>
          <a:p>
            <a:r>
              <a:rPr lang="ru-RU" b="1" i="1" dirty="0" smtClean="0"/>
              <a:t>операциях, обороне городов-героев.</a:t>
            </a:r>
          </a:p>
          <a:p>
            <a:r>
              <a:rPr lang="ru-RU" b="1" i="1" dirty="0" smtClean="0"/>
              <a:t>Ряд статей посвящен видам вооруженных сил, родам войск, их боевому применению.</a:t>
            </a:r>
          </a:p>
          <a:p>
            <a:r>
              <a:rPr lang="ru-RU" b="1" i="1" dirty="0" smtClean="0"/>
              <a:t>В книге помещены статьи о всех фронтах и армиях, флотах и флотилиях. Имеются многочисленные статьи о видах вооружения.</a:t>
            </a:r>
          </a:p>
          <a:p>
            <a:r>
              <a:rPr lang="ru-RU" b="1" i="1" dirty="0" smtClean="0"/>
              <a:t>Публикуются биографии полководцев и военачальников. В книге даются статьи о различных отраслях промышленности, в том числе и о транспорте.</a:t>
            </a:r>
            <a:endParaRPr lang="ru-RU" b="1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357166"/>
            <a:ext cx="3220403" cy="483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77" y="142847"/>
            <a:ext cx="5124641" cy="6564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4731925" cy="641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000628" y="2357430"/>
            <a:ext cx="40005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мае 1942 года был введен новый</a:t>
            </a:r>
          </a:p>
          <a:p>
            <a:r>
              <a:rPr lang="ru-RU" dirty="0" smtClean="0"/>
              <a:t>график движения поездов с учетом</a:t>
            </a:r>
          </a:p>
          <a:p>
            <a:r>
              <a:rPr lang="ru-RU" dirty="0" smtClean="0"/>
              <a:t>возросших требований фронта и тыла.</a:t>
            </a:r>
          </a:p>
          <a:p>
            <a:r>
              <a:rPr lang="ru-RU" dirty="0" smtClean="0"/>
              <a:t>Эти мероприятия во многом способствовали улучшению работы </a:t>
            </a:r>
          </a:p>
          <a:p>
            <a:r>
              <a:rPr lang="ru-RU" dirty="0" smtClean="0"/>
              <a:t>транспорта.</a:t>
            </a:r>
          </a:p>
          <a:p>
            <a:r>
              <a:rPr lang="ru-RU" dirty="0" smtClean="0"/>
              <a:t>Важная роль в борьбе за бесперебойное движение поездов</a:t>
            </a:r>
          </a:p>
          <a:p>
            <a:r>
              <a:rPr lang="ru-RU" dirty="0" smtClean="0"/>
              <a:t>во время войны принадлежит хозяйственным руководителям.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9"/>
            <a:ext cx="3882866" cy="509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4282" y="5786454"/>
            <a:ext cx="5323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/>
              <a:t>Оренбургская магистраль: очерк истории </a:t>
            </a:r>
          </a:p>
          <a:p>
            <a:r>
              <a:rPr lang="ru-RU" sz="1400" b="1" i="1" dirty="0" smtClean="0"/>
              <a:t>Оренбургского отделения Южно-Уральской железной дороги.- </a:t>
            </a:r>
          </a:p>
          <a:p>
            <a:r>
              <a:rPr lang="ru-RU" sz="1400" b="1" i="1" dirty="0" smtClean="0"/>
              <a:t>Оренбург: Издательский центр ОГАУ, 2007.- 272 с.</a:t>
            </a:r>
            <a:endParaRPr lang="ru-RU" sz="1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857752" y="500042"/>
            <a:ext cx="3467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/>
              <a:t>ЭТО НУЖНО ЖИВЫМ</a:t>
            </a:r>
            <a:endParaRPr lang="ru-RU" sz="28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429124" y="1500174"/>
            <a:ext cx="4357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Оренбургские железнодорожники навсегда</a:t>
            </a:r>
          </a:p>
          <a:p>
            <a:r>
              <a:rPr lang="ru-RU" sz="1600" dirty="0" smtClean="0"/>
              <a:t>оставили свой яркий негасимый след в истории</a:t>
            </a:r>
          </a:p>
          <a:p>
            <a:r>
              <a:rPr lang="ru-RU" sz="1600" dirty="0" smtClean="0"/>
              <a:t>родного края.</a:t>
            </a:r>
          </a:p>
          <a:p>
            <a:r>
              <a:rPr lang="ru-RU" sz="1600" dirty="0" smtClean="0"/>
              <a:t>Их трудовые и ратные подвиги золотыми буквами навечно вписаны в великую летопись нашего Отечества.</a:t>
            </a:r>
          </a:p>
          <a:p>
            <a:r>
              <a:rPr lang="ru-RU" sz="1600" dirty="0" smtClean="0"/>
              <a:t>Героические вехи этих побед отлиты в бронзе и высечены на граните и мраморе многочисленных памятных знаков. </a:t>
            </a:r>
            <a:endParaRPr lang="ru-RU" sz="1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1511" t="2311" r="253"/>
          <a:stretch>
            <a:fillRect/>
          </a:stretch>
        </p:blipFill>
        <p:spPr bwMode="auto">
          <a:xfrm>
            <a:off x="214282" y="214290"/>
            <a:ext cx="4643470" cy="3019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 l="3248" r="939" b="2336"/>
          <a:stretch>
            <a:fillRect/>
          </a:stretch>
        </p:blipFill>
        <p:spPr bwMode="auto">
          <a:xfrm>
            <a:off x="4357686" y="3357563"/>
            <a:ext cx="4214842" cy="257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14283" y="3429000"/>
            <a:ext cx="40719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Памятник </a:t>
            </a:r>
            <a:r>
              <a:rPr lang="ru-RU" sz="1400" dirty="0" err="1" smtClean="0"/>
              <a:t>бузулукским</a:t>
            </a:r>
            <a:r>
              <a:rPr lang="ru-RU" sz="1400" dirty="0" smtClean="0"/>
              <a:t> железнодорожникам, </a:t>
            </a:r>
          </a:p>
          <a:p>
            <a:r>
              <a:rPr lang="ru-RU" sz="1400" dirty="0" smtClean="0"/>
              <a:t>погибшим в годы Великой Отечественной войны.</a:t>
            </a:r>
          </a:p>
          <a:p>
            <a:r>
              <a:rPr lang="ru-RU" sz="1400" dirty="0" smtClean="0"/>
              <a:t>(Бузулук, привокзальная площадь)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214810" y="6000768"/>
            <a:ext cx="4691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Памятник  </a:t>
            </a:r>
            <a:r>
              <a:rPr lang="ru-RU" sz="1400" dirty="0" err="1" smtClean="0"/>
              <a:t>деповчанам</a:t>
            </a:r>
            <a:r>
              <a:rPr lang="ru-RU" sz="1400" dirty="0" smtClean="0"/>
              <a:t>, не вернувшимся с полей сражений</a:t>
            </a:r>
          </a:p>
          <a:p>
            <a:r>
              <a:rPr lang="ru-RU" sz="1400" dirty="0" smtClean="0"/>
              <a:t> Великой Отечественной войны. (Бузулук, вагонное депо)</a:t>
            </a:r>
            <a:endParaRPr lang="ru-RU" sz="1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5" y="214308"/>
            <a:ext cx="3629787" cy="4699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28596" y="5214950"/>
            <a:ext cx="49212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 Уральский исток Транссиба: история Южно-Уральской</a:t>
            </a:r>
          </a:p>
          <a:p>
            <a:r>
              <a:rPr lang="ru-RU" sz="1400" dirty="0" smtClean="0"/>
              <a:t>железной дороги / сост. А. А. Казаков.- Челябинск: Автограф,</a:t>
            </a:r>
          </a:p>
          <a:p>
            <a:r>
              <a:rPr lang="ru-RU" sz="1400" dirty="0" smtClean="0"/>
              <a:t>2009.- 656 с.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429124" y="857232"/>
            <a:ext cx="3685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ЮУЖД: Годы лихолетья. 1941-45</a:t>
            </a:r>
            <a:endParaRPr lang="ru-RU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071934" y="1500174"/>
            <a:ext cx="492922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Уральским железным дорогам, удаленным от западной</a:t>
            </a:r>
          </a:p>
          <a:p>
            <a:r>
              <a:rPr lang="ru-RU" sz="1400" dirty="0" smtClean="0"/>
              <a:t>границы </a:t>
            </a:r>
            <a:r>
              <a:rPr lang="ru-RU" dirty="0" smtClean="0"/>
              <a:t> </a:t>
            </a:r>
            <a:r>
              <a:rPr lang="ru-RU" sz="1400" dirty="0" smtClean="0"/>
              <a:t>государства тысячами километров</a:t>
            </a:r>
            <a:r>
              <a:rPr lang="ru-RU" dirty="0" smtClean="0"/>
              <a:t>, </a:t>
            </a:r>
            <a:r>
              <a:rPr lang="ru-RU" sz="1400" dirty="0" smtClean="0"/>
              <a:t>не довелось, к счастью, пережить ужасы внезапной бомбежки или танковой</a:t>
            </a:r>
          </a:p>
          <a:p>
            <a:r>
              <a:rPr lang="ru-RU" sz="1400" dirty="0" smtClean="0"/>
              <a:t>атаки, но им с первых же дней войны пришлось принять на себя такую нагрузку, нести которую не позволяли ни мощности локомотивного парка, ни состояние полотна, ни </a:t>
            </a:r>
          </a:p>
          <a:p>
            <a:r>
              <a:rPr lang="ru-RU" sz="1400" dirty="0" smtClean="0"/>
              <a:t>оснащенность станций и перегонов.</a:t>
            </a:r>
          </a:p>
          <a:p>
            <a:r>
              <a:rPr lang="ru-RU" sz="1400" dirty="0" smtClean="0"/>
              <a:t>Магистрали Урала приобрели жизненно важное значение.</a:t>
            </a:r>
          </a:p>
          <a:p>
            <a:r>
              <a:rPr lang="ru-RU" sz="1400" dirty="0" smtClean="0"/>
              <a:t>Урал был в короткий срок превращен в грозный арсенал страны, а его железнодорожная магистраль стала надежным звеном, связующим арсенал с фронтом.</a:t>
            </a:r>
          </a:p>
          <a:p>
            <a:r>
              <a:rPr lang="ru-RU" sz="1400" dirty="0" smtClean="0"/>
              <a:t>Нагрузка на транспорт увеличилась сразу и неизмеримо.</a:t>
            </a:r>
          </a:p>
          <a:p>
            <a:endParaRPr lang="ru-RU" sz="1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4676870" cy="650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4143380"/>
            <a:ext cx="2916936" cy="259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214943" y="214290"/>
            <a:ext cx="37862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Внезапность войны…</a:t>
            </a:r>
          </a:p>
          <a:p>
            <a:endParaRPr lang="ru-RU" sz="2400" b="1" i="1" dirty="0" smtClean="0"/>
          </a:p>
          <a:p>
            <a:r>
              <a:rPr lang="ru-RU" dirty="0" smtClean="0"/>
              <a:t>Нагрузка на транспорт увеличилась сразу и неизмеримо. </a:t>
            </a:r>
          </a:p>
          <a:p>
            <a:r>
              <a:rPr lang="ru-RU" dirty="0" smtClean="0"/>
              <a:t>Хлынул беспрерывный встречный поток войск, военной техники и боеприпасов на запад, оборудования, имущества и людей, эвакуированных заводов – на восток.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387215" cy="565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4282" y="6215082"/>
            <a:ext cx="6475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err="1" smtClean="0"/>
              <a:t>Негробов</a:t>
            </a:r>
            <a:r>
              <a:rPr lang="ru-RU" sz="1400" b="1" i="1" dirty="0" smtClean="0"/>
              <a:t> Н. Д., Потемкин П. И. Великая Отечественная война: фотоальбом.-</a:t>
            </a:r>
          </a:p>
          <a:p>
            <a:r>
              <a:rPr lang="ru-RU" sz="1400" b="1" i="1" dirty="0" smtClean="0"/>
              <a:t>М.: Просвещение, 1978.-239 с.</a:t>
            </a:r>
            <a:endParaRPr lang="ru-RU" sz="1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357818" y="7143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43439" y="642918"/>
            <a:ext cx="43577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В данном пособии представлен </a:t>
            </a:r>
          </a:p>
          <a:p>
            <a:r>
              <a:rPr lang="ru-RU" b="1" i="1" dirty="0" smtClean="0"/>
              <a:t>документальный материал, ярко</a:t>
            </a:r>
          </a:p>
          <a:p>
            <a:r>
              <a:rPr lang="ru-RU" b="1" i="1" dirty="0" smtClean="0"/>
              <a:t>показывающий подвиг народа в грозные</a:t>
            </a:r>
          </a:p>
          <a:p>
            <a:r>
              <a:rPr lang="ru-RU" b="1" i="1" dirty="0" smtClean="0"/>
              <a:t>годы Великой Отечественной войны.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-658587" y="1087160"/>
            <a:ext cx="5886258" cy="414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28596" y="6215082"/>
            <a:ext cx="285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786314" y="500042"/>
            <a:ext cx="4199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/>
              <a:t>Скорбящая мать с портретом своего сына</a:t>
            </a:r>
          </a:p>
          <a:p>
            <a:r>
              <a:rPr lang="ru-RU" sz="1600" b="1" i="1" dirty="0" smtClean="0"/>
              <a:t> Алексея </a:t>
            </a:r>
            <a:r>
              <a:rPr lang="ru-RU" sz="1600" b="1" i="1" dirty="0" err="1" smtClean="0"/>
              <a:t>Арбаша</a:t>
            </a:r>
            <a:r>
              <a:rPr lang="ru-RU" sz="1600" b="1" i="1" dirty="0" smtClean="0"/>
              <a:t>.</a:t>
            </a:r>
            <a:endParaRPr lang="ru-RU" sz="16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500561" y="1714488"/>
            <a:ext cx="43577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/>
              <a:t>Фотокорреспондент С. Коротков «уловил </a:t>
            </a:r>
          </a:p>
          <a:p>
            <a:r>
              <a:rPr lang="ru-RU" sz="1400" b="1" i="1" dirty="0" smtClean="0"/>
              <a:t>незабываемый миг. Он запечатлел то, что невозможно</a:t>
            </a:r>
          </a:p>
          <a:p>
            <a:r>
              <a:rPr lang="ru-RU" sz="1400" b="1" i="1" dirty="0" smtClean="0"/>
              <a:t>передать никакими словами. Не горе одной матери</a:t>
            </a:r>
          </a:p>
          <a:p>
            <a:r>
              <a:rPr lang="ru-RU" sz="1400" b="1" i="1" dirty="0" smtClean="0"/>
              <a:t> солдата, а нечто большее: скорбь матери всего </a:t>
            </a:r>
          </a:p>
          <a:p>
            <a:r>
              <a:rPr lang="ru-RU" sz="1400" b="1" i="1" dirty="0" smtClean="0"/>
              <a:t>человечества» .</a:t>
            </a:r>
          </a:p>
          <a:p>
            <a:r>
              <a:rPr lang="ru-RU" sz="1400" b="1" i="1" dirty="0" smtClean="0"/>
              <a:t>В Берлине у Бранденбургских ворот рядом с пограничным пунктом висит эта волнующая фотография. Об абхазской матери и ее </a:t>
            </a:r>
            <a:r>
              <a:rPr lang="ru-RU" sz="1400" b="1" i="1" dirty="0" err="1" smtClean="0"/>
              <a:t>сыне-севастопольце</a:t>
            </a:r>
            <a:r>
              <a:rPr lang="ru-RU" sz="1400" b="1" i="1" dirty="0" smtClean="0"/>
              <a:t> немецкими журналистами в 1967 году был снят документальный фильм. </a:t>
            </a:r>
          </a:p>
          <a:p>
            <a:r>
              <a:rPr lang="ru-RU" sz="1400" b="1" i="1" dirty="0" smtClean="0"/>
              <a:t> </a:t>
            </a:r>
            <a:endParaRPr lang="ru-RU" sz="1400" b="1" i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4480" r="1441"/>
          <a:stretch>
            <a:fillRect/>
          </a:stretch>
        </p:blipFill>
        <p:spPr bwMode="auto">
          <a:xfrm>
            <a:off x="714348" y="928670"/>
            <a:ext cx="4081926" cy="5007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14348" y="64293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6000768"/>
            <a:ext cx="586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/>
              <a:t>«Победа» Фрагмент картины художника П. А. Кривоногова. 1948.</a:t>
            </a:r>
          </a:p>
          <a:p>
            <a:r>
              <a:rPr lang="ru-RU" sz="1400" b="1" i="1" dirty="0" smtClean="0"/>
              <a:t>Центральный музей Вооруженных Сил. Москва.</a:t>
            </a:r>
            <a:endParaRPr lang="ru-RU" sz="1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85786" y="357166"/>
            <a:ext cx="4146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/>
              <a:t>И</a:t>
            </a:r>
            <a:r>
              <a:rPr lang="ru-RU" sz="1400" dirty="0" err="1" smtClean="0"/>
              <a:t>лл</a:t>
            </a:r>
            <a:r>
              <a:rPr lang="ru-RU" sz="1400" dirty="0" smtClean="0"/>
              <a:t>. к книге «Великая  Отечественная 1941-1945»</a:t>
            </a:r>
            <a:endParaRPr lang="ru-RU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421" r="711"/>
          <a:stretch>
            <a:fillRect/>
          </a:stretch>
        </p:blipFill>
        <p:spPr bwMode="auto">
          <a:xfrm>
            <a:off x="571472" y="642918"/>
            <a:ext cx="7724758" cy="533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85786" y="6215082"/>
            <a:ext cx="7089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Б. М. </a:t>
            </a:r>
            <a:r>
              <a:rPr lang="ru-RU" b="1" i="1" dirty="0" err="1" smtClean="0"/>
              <a:t>Неменский</a:t>
            </a:r>
            <a:r>
              <a:rPr lang="ru-RU" b="1" i="1" dirty="0" smtClean="0"/>
              <a:t>. «Земля опаленная». 1957. Третьяковская галерея</a:t>
            </a:r>
            <a:endParaRPr lang="ru-RU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428728" y="142853"/>
            <a:ext cx="6143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Илл</a:t>
            </a:r>
            <a:r>
              <a:rPr lang="ru-RU" sz="1400" dirty="0" smtClean="0"/>
              <a:t>. к книге «Великая Отечественная война 1941-1945:энциклопедия»</a:t>
            </a:r>
            <a:endParaRPr lang="ru-RU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961" t="1282" r="980" b="1281"/>
          <a:stretch>
            <a:fillRect/>
          </a:stretch>
        </p:blipFill>
        <p:spPr bwMode="auto">
          <a:xfrm>
            <a:off x="928662" y="642918"/>
            <a:ext cx="7072362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285852" y="6215082"/>
            <a:ext cx="618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err="1" smtClean="0"/>
              <a:t>Кукрыниксы</a:t>
            </a:r>
            <a:r>
              <a:rPr lang="ru-RU" b="1" i="1" dirty="0" smtClean="0"/>
              <a:t>. «Бегство фашистов из Новгорода». 1944-46.</a:t>
            </a:r>
            <a:endParaRPr lang="ru-RU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643042" y="214290"/>
            <a:ext cx="5786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/>
              <a:t>Илл</a:t>
            </a:r>
            <a:r>
              <a:rPr lang="ru-RU" sz="1400" dirty="0" smtClean="0"/>
              <a:t>. к книге «Великая Отечественная война 1941-1945:энциклопедия»</a:t>
            </a:r>
            <a:endParaRPr lang="ru-RU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3629025" cy="470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57158" y="6000768"/>
            <a:ext cx="5007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Битва за Москву: к 70-летию битвы за Москву.- М., 2011.- 177с.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000100" y="357166"/>
            <a:ext cx="6172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ЖЕЛЕЗНОДОРОЖНИКИ В ВЕЛИКОЙ ОТЕЧЕСТВЕННОЙ ВОЙНЕ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00496" y="857232"/>
            <a:ext cx="500062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Сейчас, спустя уже много десятилетий со </a:t>
            </a:r>
          </a:p>
          <a:p>
            <a:r>
              <a:rPr lang="ru-RU" dirty="0" smtClean="0"/>
              <a:t>страшных лет Великой отечественной войны, многим сложно даже представить, что это были за годы невероятных испытаний. Жуткое слово – война – эхо потерь, боли и ужаса отозвались в каждом доме, в каждой семье.</a:t>
            </a:r>
          </a:p>
          <a:p>
            <a:r>
              <a:rPr lang="ru-RU" dirty="0" smtClean="0"/>
              <a:t>Вклад, который внесли в приближение Дня Победы труженики железнодорожного транспорта, виды Железнодорожных войск, поистине неоценим. Коллективы железных дорог – как прифронтовых, так и тыловых – работали мужественно, не покладая рук, понимая и веря, что каждая тонна груза – пусть и песчинка в общем потоке помощи фронту, но, может быть, именно эта песчинка, упавшая на весы того смертельного противостояния, качнет их в нашу сторону.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462915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785918" y="500042"/>
            <a:ext cx="252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ЛОКОМОТИВ ИСТОРИИ</a:t>
            </a:r>
            <a:endParaRPr lang="ru-RU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42844" y="5072074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Неутомимые локомотивы мчали на фронт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929190" y="285728"/>
            <a:ext cx="400052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Отдельных слов достойны паровозы войны. Наравне с самолетами, танками и пушками они приближали Победу. По огненным дорогам, часто в прямом смысле этих слов, доставляли войска, боевую технику и вооружение к линии фронта. На железных дорогах на случай войны никто не разрабатывал инструкций о правилах вождения поездов под обстрелом противника . Такие правила машинисты разрабатывали сами уже в ходе войны, которая длилась четыре года. В 1945 году исторический паровоз СО17 – 1613 привел поезд в освобожденный Берлин: он доставил советскую делегацию для участия в мирной Потсдамской конференции. Недаром сегодня во многих городах России паровозы-ветераны на вечной стоянке, как памятники технике военной поры и, конечно, людям.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500042"/>
            <a:ext cx="728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/>
              <a:t>ЖЕЛЕЗНОДОРОЖНОЕ ДЕЛО – ВОЕННОЕ ДЕЛО</a:t>
            </a:r>
            <a:endParaRPr lang="ru-RU" sz="2800" b="1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37" y="1357296"/>
            <a:ext cx="3723894" cy="2705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28596" y="1571612"/>
            <a:ext cx="47149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Вся страна с замиранием сердца ждала вестей из Москвы. Люди верили – Москву не сдадут, не могут сдать. На всех необъятных  просторах страны люди все отдавали фронту, все отдавали ради Победы. Работники стальных магистралей выполняли крупные перевозки к фронту из районов Поволжья, Урала, Средней Азии, Сибири и Дальнего Востока, без отдыха трудились в депо, на станциях, на путях. </a:t>
            </a:r>
          </a:p>
          <a:p>
            <a:r>
              <a:rPr lang="ru-RU" dirty="0" smtClean="0"/>
              <a:t>Строительство </a:t>
            </a:r>
            <a:r>
              <a:rPr lang="ru-RU" dirty="0"/>
              <a:t> </a:t>
            </a:r>
            <a:r>
              <a:rPr lang="ru-RU" dirty="0" smtClean="0"/>
              <a:t>бронепоездов, необходимых фронту, стало для железнодорожников проверкой </a:t>
            </a:r>
            <a:r>
              <a:rPr lang="ru-RU" smtClean="0"/>
              <a:t>на прочность.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00108"/>
            <a:ext cx="5976366" cy="432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42910" y="5643578"/>
            <a:ext cx="3208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Пути восстанавливали и под бомбами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28596" y="357166"/>
            <a:ext cx="375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Военная эксплуатация в действие</a:t>
            </a:r>
            <a:endParaRPr lang="ru-RU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286512" y="214290"/>
            <a:ext cx="2714644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Военная обстановка требовала срочного повышения пропускной способности дорог, прилегающих к Москве. Службы дорог Московского узла перестраивали систему регулирования вагонным парком, оптимизировали маршруты следования эшелонов и транспортов. Эффективные способы обеспечения движения были найдены и успешно реализованы. В дальнейшем они неоднократно применялись при организации воинских перевозок в сложной транспортной обстановке. Горьковская железная дорога в этот период выполняла большой объем погрузочных работ и частично занималась транзитом. Казанская железная дорога была одной из основных магистралей, обеспечивающих связь Центра с Уралом. Начиная с октября 1941 года, эта дорога, наряду с воинскими, выполняла значительные транзитные </a:t>
            </a:r>
            <a:r>
              <a:rPr lang="ru-RU" sz="1400" dirty="0" err="1" smtClean="0"/>
              <a:t>эвакоперевозки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214290"/>
            <a:ext cx="3274695" cy="4589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929190" y="5000636"/>
            <a:ext cx="40719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История организации и управления железнодорожным транспортом России / под ред. А. А. Тимошина.- М.: ГОУ «Учебно-методический центр по образованию на железнодорожном транспорте», 2009.- 466 с.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14282" y="285728"/>
            <a:ext cx="4863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Гл 8: Железнодорожный транспорт в годы Великой Отечественной войны 1941-1945 гг.</a:t>
            </a:r>
            <a:endParaRPr lang="ru-RU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42843" y="1714488"/>
            <a:ext cx="4857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 первых часов войны железнодорожный</a:t>
            </a:r>
          </a:p>
          <a:p>
            <a:r>
              <a:rPr lang="ru-RU" dirty="0" smtClean="0"/>
              <a:t>транспорт начал осуществлять мобилизационный  план. Уже 23 июня для более полного</a:t>
            </a:r>
          </a:p>
          <a:p>
            <a:r>
              <a:rPr lang="ru-RU" dirty="0" smtClean="0"/>
              <a:t>удовлетворения  потребностей фронта и тыла </a:t>
            </a:r>
          </a:p>
          <a:p>
            <a:r>
              <a:rPr lang="ru-RU" dirty="0" smtClean="0"/>
              <a:t>был введен особый воинский график – литер А,</a:t>
            </a:r>
          </a:p>
          <a:p>
            <a:r>
              <a:rPr lang="ru-RU" dirty="0" smtClean="0"/>
              <a:t>рассчитанный на скорейшее продвижение воинских эшелонов  и грузов.     </a:t>
            </a: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561</TotalTime>
  <Words>1561</Words>
  <Application>Microsoft Office PowerPoint</Application>
  <PresentationFormat>Экран (4:3)</PresentationFormat>
  <Paragraphs>143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Апекс</vt:lpstr>
      <vt:lpstr>НЕ ПРЕРВАТЬ СВЯЗУЮЩУЮ НИТЬ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СамГУПС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 ПРЕРВАТЬ СВЯЗУЮЩУЮ НИТЬ</dc:title>
  <dc:creator>СамГУПС</dc:creator>
  <cp:lastModifiedBy>Oksana</cp:lastModifiedBy>
  <cp:revision>77</cp:revision>
  <dcterms:created xsi:type="dcterms:W3CDTF">2015-01-14T11:36:18Z</dcterms:created>
  <dcterms:modified xsi:type="dcterms:W3CDTF">2015-02-12T09:22:23Z</dcterms:modified>
</cp:coreProperties>
</file>