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0" r:id="rId3"/>
    <p:sldId id="332" r:id="rId4"/>
    <p:sldId id="346" r:id="rId5"/>
    <p:sldId id="348" r:id="rId6"/>
    <p:sldId id="287" r:id="rId7"/>
    <p:sldId id="318" r:id="rId8"/>
    <p:sldId id="288" r:id="rId9"/>
    <p:sldId id="322" r:id="rId10"/>
    <p:sldId id="338" r:id="rId11"/>
    <p:sldId id="339" r:id="rId12"/>
    <p:sldId id="308" r:id="rId13"/>
    <p:sldId id="302" r:id="rId14"/>
    <p:sldId id="334" r:id="rId15"/>
    <p:sldId id="350" r:id="rId16"/>
    <p:sldId id="341" r:id="rId17"/>
    <p:sldId id="349" r:id="rId18"/>
    <p:sldId id="347" r:id="rId19"/>
    <p:sldId id="351" r:id="rId20"/>
    <p:sldId id="330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ED46FC-3874-4D71-8C1C-4D76E84B82D9}">
          <p14:sldIdLst>
            <p14:sldId id="256"/>
            <p14:sldId id="340"/>
            <p14:sldId id="332"/>
            <p14:sldId id="346"/>
            <p14:sldId id="348"/>
            <p14:sldId id="287"/>
            <p14:sldId id="318"/>
          </p14:sldIdLst>
        </p14:section>
        <p14:section name="Раздел без заголовка" id="{F2EE0B01-2192-4BB3-AFDF-62EE6BD1D117}">
          <p14:sldIdLst>
            <p14:sldId id="288"/>
            <p14:sldId id="322"/>
            <p14:sldId id="338"/>
            <p14:sldId id="339"/>
            <p14:sldId id="308"/>
            <p14:sldId id="302"/>
            <p14:sldId id="334"/>
            <p14:sldId id="350"/>
            <p14:sldId id="341"/>
            <p14:sldId id="349"/>
            <p14:sldId id="347"/>
            <p14:sldId id="35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1F4E79"/>
    <a:srgbClr val="0098AF"/>
    <a:srgbClr val="41719C"/>
    <a:srgbClr val="E77421"/>
    <a:srgbClr val="AE0E02"/>
    <a:srgbClr val="FFFF99"/>
    <a:srgbClr val="009999"/>
    <a:srgbClr val="000000"/>
    <a:srgbClr val="89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76064" autoAdjust="0"/>
  </p:normalViewPr>
  <p:slideViewPr>
    <p:cSldViewPr>
      <p:cViewPr varScale="1">
        <p:scale>
          <a:sx n="85" d="100"/>
          <a:sy n="85" d="100"/>
        </p:scale>
        <p:origin x="1980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97" cy="498714"/>
          </a:xfrm>
          <a:prstGeom prst="rect">
            <a:avLst/>
          </a:prstGeom>
        </p:spPr>
        <p:txBody>
          <a:bodyPr vert="horz" lIns="91982" tIns="45991" rIns="91982" bIns="459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3" y="0"/>
            <a:ext cx="2972497" cy="498714"/>
          </a:xfrm>
          <a:prstGeom prst="rect">
            <a:avLst/>
          </a:prstGeom>
        </p:spPr>
        <p:txBody>
          <a:bodyPr vert="horz" lIns="91982" tIns="45991" rIns="91982" bIns="45991" rtlCol="0"/>
          <a:lstStyle>
            <a:lvl1pPr algn="r">
              <a:defRPr sz="1200"/>
            </a:lvl1pPr>
          </a:lstStyle>
          <a:p>
            <a:fld id="{D32AD979-7223-412E-8E93-23E965DA6500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563"/>
            <a:ext cx="2972497" cy="498714"/>
          </a:xfrm>
          <a:prstGeom prst="rect">
            <a:avLst/>
          </a:prstGeom>
        </p:spPr>
        <p:txBody>
          <a:bodyPr vert="horz" lIns="91982" tIns="45991" rIns="91982" bIns="459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3" y="9448563"/>
            <a:ext cx="2972497" cy="498714"/>
          </a:xfrm>
          <a:prstGeom prst="rect">
            <a:avLst/>
          </a:prstGeom>
        </p:spPr>
        <p:txBody>
          <a:bodyPr vert="horz" lIns="91982" tIns="45991" rIns="91982" bIns="45991" rtlCol="0" anchor="b"/>
          <a:lstStyle>
            <a:lvl1pPr algn="r">
              <a:defRPr sz="1200"/>
            </a:lvl1pPr>
          </a:lstStyle>
          <a:p>
            <a:fld id="{2A7B09A8-FDEC-4EDE-AB74-E50A373E3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9432"/>
          </a:xfrm>
          <a:prstGeom prst="rect">
            <a:avLst/>
          </a:prstGeom>
        </p:spPr>
        <p:txBody>
          <a:bodyPr vert="horz" lIns="91974" tIns="45988" rIns="91974" bIns="459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2"/>
          </a:xfrm>
          <a:prstGeom prst="rect">
            <a:avLst/>
          </a:prstGeom>
        </p:spPr>
        <p:txBody>
          <a:bodyPr vert="horz" lIns="91974" tIns="45988" rIns="91974" bIns="459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4809CD5C-77D1-45CD-BD5E-0A1FE4BF665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4" tIns="45988" rIns="91974" bIns="4598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974" tIns="45988" rIns="91974" bIns="4598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843"/>
            <a:ext cx="2972547" cy="499432"/>
          </a:xfrm>
          <a:prstGeom prst="rect">
            <a:avLst/>
          </a:prstGeom>
        </p:spPr>
        <p:txBody>
          <a:bodyPr vert="horz" lIns="91974" tIns="45988" rIns="91974" bIns="459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3"/>
            <a:ext cx="2972547" cy="499432"/>
          </a:xfrm>
          <a:prstGeom prst="rect">
            <a:avLst/>
          </a:prstGeom>
        </p:spPr>
        <p:txBody>
          <a:bodyPr vert="horz" lIns="91974" tIns="45988" rIns="91974" bIns="459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6854D72D-EFC7-4C35-B82A-A4474C60F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51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4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2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82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3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5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3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25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0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5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9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</a:t>
            </a:r>
            <a:r>
              <a:rPr lang="ru-RU" baseline="0" dirty="0" smtClean="0"/>
              <a:t> университет – это современный вуз, осуществляющий подготовку по программам бакалавриата (4 года обучения по очной форме) с возможностью продолжения обучения в магистратуре. Но также мы принимаем абитуриентов на программы специалитета, т.е. для 5 лет обучения по очной форме. Увеличенный срок обучения позволяет нашим студентам освоить больше знаний, получить больше навыков и умений.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0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0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8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6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Область деятельности</a:t>
            </a:r>
            <a:r>
              <a:rPr lang="ru-RU" dirty="0"/>
              <a:t> бакалавров экономики включает: экономические, финансовые, маркетинговые, производственно-экономические и аналитические службы организаций различных отраслей, сфер и форм собственности; академические и ведомственные научно-исследовательские организации.</a:t>
            </a:r>
          </a:p>
          <a:p>
            <a:r>
              <a:rPr lang="ru-RU" b="1" i="1" dirty="0"/>
              <a:t>Профиль «Экономика организаций и предприятий»</a:t>
            </a:r>
            <a:endParaRPr lang="ru-RU" dirty="0"/>
          </a:p>
          <a:p>
            <a:r>
              <a:rPr lang="ru-RU" dirty="0"/>
              <a:t>является комбинацией финансово-экономического, социального и управленческого курсов, характеризующих деятельность организации, обладание которыми необходимо для получения статуса квалифицированного экономиста XXI века.</a:t>
            </a:r>
          </a:p>
          <a:p>
            <a:r>
              <a:rPr lang="ru-RU" dirty="0"/>
              <a:t>В учебном процессе кафедры «Экономика и финансы» используются активные и интерактивные формы проведения занятий.</a:t>
            </a:r>
          </a:p>
          <a:p>
            <a:r>
              <a:rPr lang="ru-RU" dirty="0"/>
              <a:t>Выпускники востребованы и работают в экономических, аналитических и финансовых службах организаций, кредитных и страховых учреждениях, научно-исследовательских учреждениях.</a:t>
            </a:r>
          </a:p>
          <a:p>
            <a:endParaRPr lang="ru-RU" dirty="0"/>
          </a:p>
          <a:p>
            <a:r>
              <a:rPr lang="ru-RU" dirty="0"/>
              <a:t>Сегодня невозможно представить предприятие без бухгалтера. Среди первых лиц компаний почти всегда наряду с прочим руководством указывают главного бухгалтера.</a:t>
            </a:r>
          </a:p>
          <a:p>
            <a:r>
              <a:rPr lang="ru-RU" dirty="0"/>
              <a:t>Студенты профиля «Бухгалтерский учет, анализ и аудит» получают теоретическую и практическую подготовку в области бухгалтерского учета, экономического и финансового анализа, внутреннего и внешнего аудита, финансовых отношений и кредита, экономики предприятия и финансового менеджмента. </a:t>
            </a:r>
          </a:p>
          <a:p>
            <a:r>
              <a:rPr lang="ru-RU" dirty="0"/>
              <a:t>Выпускники могут работать в должности бухгалтера, финансового аналитика, заниматься аудиторской, консалтинговой деятельностью в организациях всех отраслей хозяйства. </a:t>
            </a:r>
          </a:p>
          <a:p>
            <a:endParaRPr lang="ru-RU" dirty="0"/>
          </a:p>
          <a:p>
            <a:r>
              <a:rPr lang="ru-RU" dirty="0"/>
              <a:t>Профиль «Финансы и кредит» направлен на подготовку кадров для работы в финансовых органах, банках, биржах, финансовых компаниях, инвестиционных фондах, государственных органах. Выпускники данного направления одинаково хорошо разбираются в финансовом менеджменте, страховании, кредитах, управлении финансами, ценообразовании.</a:t>
            </a:r>
          </a:p>
          <a:p>
            <a:r>
              <a:rPr lang="ru-RU" dirty="0"/>
              <a:t>Подготовку бакалавров осуществляет кафедра «Экономика и финансы». Возможности трудоустройства обширны: на предприятии выпускники направления могут вести профессиональную работу в качестве экономистов, финансовых аналитиков, специалистов планово-экономического отдела, инвестиционных консультантов, руководителей финансовых управлений, финансовых директоров, а также на других должностях, требующих знания инструментов и методов финансового менеджмента, основ организации денежно-кредитного регулирования, денежного и торгового оборота.</a:t>
            </a:r>
          </a:p>
          <a:p>
            <a:endParaRPr lang="ru-RU" dirty="0"/>
          </a:p>
          <a:p>
            <a:r>
              <a:rPr lang="ru-RU" dirty="0"/>
              <a:t>Объекты профессиональной деятельности: сопровождение сделок купли-продажи, выделение долей бизнеса, оформление прав собственности, консультирование при работе с ценными бумагами, при определении ущерба и размера его компенсации, определение стоимости пакетов акций, земельных участков и имущественных прав. </a:t>
            </a:r>
          </a:p>
          <a:p>
            <a:r>
              <a:rPr lang="ru-RU" dirty="0"/>
              <a:t>Выпускники профиля подготовки в своей профессии будут осуществлять сбор и обработку информации, а также проведение на её основе процедуры оценки имущества; подготовку отчетов по результатам оценки; консалтинговые процедуры.  </a:t>
            </a:r>
          </a:p>
          <a:p>
            <a:r>
              <a:rPr lang="ru-RU" dirty="0"/>
              <a:t>Выпускники смогут работать в оценочных организациях и отделах специализируясь при этом в различных областях оценки: недвижимости, бизнеса, нематериальных активов, автотранспорта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3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4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6424-B596-4F4C-BE53-2034F98AE682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3A82-39EF-43D4-9822-DEB965A25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D639-B1EE-4A00-A152-5A5F3B836F27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8CCC-A871-421B-BCCE-5426921A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B5B8-EC95-4A91-9C35-2064FB4FB754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E0C1-D021-4678-A19B-060D443E1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8A21-AB21-4CD1-A879-A57AEFAD1D1D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FC6-21E1-4222-AEB5-DB944525D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4069-61A7-4A7B-8D3D-1203D49ED667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BBB7-A380-43CF-AA21-DC9AACF63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EF6A-46B5-4F18-9256-48CA36DCE501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C20F-3588-4DC3-9258-261E2674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8D6B-289A-4C37-A9E7-7D9CA413F714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F780-7E7D-47BC-98E0-589CFD5ED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68F6-7B4E-4927-9790-38AC6DBB9515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0280-1CEC-4ED2-B1F5-5A638235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FFE5-7948-458B-97A9-5444F747F1E6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A314-4F8B-4D97-8713-6D12CB44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5BCA-52E7-47B7-AD98-507F9225E607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6F30-8042-4A8A-A742-8F2867CB8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AF5F-9500-4B57-BAD1-FEFE50509397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73DF-5EC7-42D5-9691-CB98E31D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BFE27A-FDB3-4DB2-8032-C4739618E91B}" type="datetime1">
              <a:rPr lang="ru-RU" smtClean="0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03A01-4929-40DD-A1FF-A61A7E61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067944" y="804863"/>
            <a:ext cx="4311228" cy="868362"/>
          </a:xfrm>
          <a:effectLst>
            <a:outerShdw blurRad="38100" dist="50800" dir="192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ru-RU" sz="2000" spc="18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САМАРСКИЙ ГОСУДАРСТВЕННЫЙ </a:t>
            </a:r>
            <a: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УНИВЕРСИТЕТ ПУТЕЙ СООБЩЕНИЯ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195263"/>
            <a:ext cx="8204200" cy="533400"/>
          </a:xfrm>
          <a:effectLst>
            <a:outerShdw blurRad="38100" dist="50800" dir="192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ФЕДЕРАЛЬНОЕ АГЕНТСТВО ЖЕЛЕЗНОДОРОЖНОГО ТРАНСПОРТА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56650" y="411163"/>
            <a:ext cx="0" cy="10556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89025"/>
            <a:ext cx="23336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971800" y="819150"/>
            <a:ext cx="6048375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81338" y="6396038"/>
            <a:ext cx="5761037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5725" y="6586538"/>
            <a:ext cx="874871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Заголовок 1"/>
          <p:cNvSpPr txBox="1">
            <a:spLocks/>
          </p:cNvSpPr>
          <p:nvPr/>
        </p:nvSpPr>
        <p:spPr bwMode="auto">
          <a:xfrm>
            <a:off x="5220072" y="2276872"/>
            <a:ext cx="3792320" cy="32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192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ru-RU" sz="4800" baseline="0" dirty="0" smtClean="0">
                <a:solidFill>
                  <a:schemeClr val="bg1"/>
                </a:solidFill>
                <a:cs typeface="Arial" charset="0"/>
              </a:rPr>
              <a:t>СамГУПС – надежный путь в будущее!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033356" cy="335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10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708061"/>
              </p:ext>
            </p:extLst>
          </p:nvPr>
        </p:nvGraphicFramePr>
        <p:xfrm>
          <a:off x="323529" y="1893441"/>
          <a:ext cx="850721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xmlns="" val="201110244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190780012"/>
                    </a:ext>
                  </a:extLst>
                </a:gridCol>
                <a:gridCol w="2098499">
                  <a:extLst>
                    <a:ext uri="{9D8B030D-6E8A-4147-A177-3AD203B41FA5}">
                      <a16:colId xmlns:a16="http://schemas.microsoft.com/office/drawing/2014/main" xmlns="" val="361246587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</a:t>
                      </a:r>
                      <a:b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бюджетных мест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с оплатой обучения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19834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Наземные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транспортно-технологические средства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228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Подвижной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состав железных </a:t>
                      </a: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дорог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8015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Эксплуатация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железных дорог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5618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Системы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обеспечения движения </a:t>
                      </a: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поездов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2958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железных дорог, мостов и транспортных тоннелей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11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38984"/>
              </p:ext>
            </p:extLst>
          </p:nvPr>
        </p:nvGraphicFramePr>
        <p:xfrm>
          <a:off x="323529" y="1893441"/>
          <a:ext cx="850721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xmlns="" val="201110244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190780012"/>
                    </a:ext>
                  </a:extLst>
                </a:gridCol>
                <a:gridCol w="2098499">
                  <a:extLst>
                    <a:ext uri="{9D8B030D-6E8A-4147-A177-3AD203B41FA5}">
                      <a16:colId xmlns:a16="http://schemas.microsoft.com/office/drawing/2014/main" xmlns="" val="361246587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подготовки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</a:t>
                      </a:r>
                      <a:b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бюджетных мест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с оплатой обучения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19834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вычислительная 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22807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Информационные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системы и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80153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Электроэнергетика и электротехника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50543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Мехатроника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робототехника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0359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безопасность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6414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транспортных процессов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779" y="3975675"/>
            <a:ext cx="3466650" cy="176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" y="4537746"/>
            <a:ext cx="3664086" cy="232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60000" y="2159999"/>
            <a:ext cx="8399199" cy="428400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Индивидуальные достижения,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за которые начисляются  дополнительные конкурсные баллы:</a:t>
            </a:r>
          </a:p>
          <a:p>
            <a:pPr marL="360000" lvl="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медаль за успехи в учении или аттестат с отличием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диплом СПО с отличием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endParaRPr lang="ru-RU" sz="2000" baseline="0" dirty="0">
              <a:latin typeface="Arial" pitchFamily="34" charset="0"/>
              <a:cs typeface="Arial" pitchFamily="34" charset="0"/>
            </a:endParaRP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победа (занятие призового места) в ол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импиаде «Экспресс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надежды», проводимой СамГУПС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результативное участие в очном туре олимпиады </a:t>
            </a:r>
            <a:br>
              <a:rPr lang="ru-RU" sz="200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«Экспресс надежды»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6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участие в научных конференциях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и научно-исследовательских конкурсах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до 8  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6" y="2174293"/>
            <a:ext cx="2793444" cy="18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6" y="4028381"/>
            <a:ext cx="2834368" cy="188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60000" y="2160000"/>
            <a:ext cx="5472608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45720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Индивидуальные достижения, </a:t>
            </a:r>
            <a:r>
              <a:rPr lang="en-US" sz="2000" b="1" baseline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baseline="0" dirty="0"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за которые начисляются  дополнительные конкурсные баллы: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статус чемпиона и призера Олимпийских игр, Паралимпийских игр и </a:t>
            </a:r>
            <a:r>
              <a:rPr lang="ru-RU" sz="2000" baseline="0" dirty="0" err="1" smtClean="0">
                <a:latin typeface="Arial" pitchFamily="34" charset="0"/>
                <a:cs typeface="Arial" pitchFamily="34" charset="0"/>
              </a:rPr>
              <a:t>Сурдлимпийских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игр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10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наличие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baseline="0" dirty="0" smtClean="0">
                <a:latin typeface="Arial" pitchFamily="34" charset="0"/>
                <a:cs typeface="Arial" pitchFamily="34" charset="0"/>
              </a:rPr>
              <a:t>золотого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знака отличия 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«Готов к труду и обороне»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2 балла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волонтерская деятельност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ь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2 балла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.</a:t>
            </a:r>
            <a:endParaRPr lang="ru-RU" sz="2000" baseline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Мероприятия для школьников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683568" y="1873202"/>
            <a:ext cx="7793955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aseline="0" dirty="0" smtClean="0"/>
              <a:t>1. Олимпиада «Паруса надежды</a:t>
            </a:r>
            <a:r>
              <a:rPr lang="ru-RU" sz="2400" baseline="0" dirty="0"/>
              <a:t>» </a:t>
            </a:r>
            <a:r>
              <a:rPr lang="ru-RU" sz="2400" baseline="0" dirty="0" smtClean="0"/>
              <a:t>включена в перечень олимпиад школьников по физике! </a:t>
            </a:r>
          </a:p>
          <a:p>
            <a:endParaRPr lang="ru-RU" sz="2400" baseline="0" dirty="0" smtClean="0"/>
          </a:p>
          <a:p>
            <a:r>
              <a:rPr lang="ru-RU" sz="2200" baseline="0" dirty="0" smtClean="0"/>
              <a:t>А значит, её призеры и победители смогут либо поступить в любой вуз вне конкурса, либо получить 100 баллов по физике (при условии, что ЕГЭ по физике будет не менее 75 баллов). </a:t>
            </a:r>
          </a:p>
          <a:p>
            <a:endParaRPr lang="ru-RU" sz="2200" baseline="0" dirty="0"/>
          </a:p>
          <a:p>
            <a:r>
              <a:rPr lang="ru-RU" sz="2200" baseline="0" dirty="0" smtClean="0"/>
              <a:t>График проведения оли</a:t>
            </a:r>
            <a:r>
              <a:rPr lang="ru-RU" sz="2200" baseline="0" dirty="0"/>
              <a:t>м</a:t>
            </a:r>
            <a:r>
              <a:rPr lang="ru-RU" sz="2200" baseline="0" dirty="0" smtClean="0"/>
              <a:t>пиады утверждается в Москве и будет размещен на сайте </a:t>
            </a:r>
            <a:r>
              <a:rPr lang="en-US" sz="2200" baseline="0" dirty="0" smtClean="0"/>
              <a:t>samgups.ru</a:t>
            </a:r>
            <a:r>
              <a:rPr lang="ru-RU" sz="2200" baseline="0" dirty="0" smtClean="0"/>
              <a:t> (дата начала – 15 декабря 2017 г.).</a:t>
            </a:r>
          </a:p>
          <a:p>
            <a:endParaRPr lang="ru-RU" sz="2200" baseline="0" dirty="0" smtClean="0"/>
          </a:p>
          <a:p>
            <a:pPr algn="ctr"/>
            <a:r>
              <a:rPr lang="ru-RU" sz="2200" b="1" baseline="0" dirty="0" smtClean="0"/>
              <a:t>УЧАСТВУЙ И ПОСТУПАЙ!</a:t>
            </a:r>
            <a:endParaRPr lang="en-US" sz="2200" b="1" baseline="0" dirty="0" smtClean="0"/>
          </a:p>
          <a:p>
            <a:endParaRPr lang="en-US" sz="2200" baseline="0" dirty="0"/>
          </a:p>
          <a:p>
            <a:endParaRPr lang="ru-RU" sz="3200" baseline="0" dirty="0" smtClean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0" y="223144"/>
            <a:ext cx="6365347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</a:t>
            </a: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! </a:t>
            </a:r>
            <a:r>
              <a:rPr lang="en-US" baseline="0" dirty="0" smtClean="0">
                <a:solidFill>
                  <a:srgbClr val="000F22"/>
                </a:solidFill>
                <a:cs typeface="Arial" charset="0"/>
              </a:rPr>
              <a:t>                 www.samgups.ru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99184"/>
              </p:ext>
            </p:extLst>
          </p:nvPr>
        </p:nvGraphicFramePr>
        <p:xfrm>
          <a:off x="232838" y="1947698"/>
          <a:ext cx="8597900" cy="464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73"/>
                <a:gridCol w="1388533"/>
                <a:gridCol w="6031094"/>
              </a:tblGrid>
              <a:tr h="650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Начало</a:t>
                      </a:r>
                      <a:r>
                        <a:rPr lang="ru-RU" baseline="0" dirty="0" smtClean="0"/>
                        <a:t> участия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Наимено-вание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 anchor="ctr"/>
                </a:tc>
              </a:tr>
              <a:tr h="929931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Сентябрь-октябрь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«ВЗЛЁТ»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конкурс</a:t>
                      </a:r>
                      <a:r>
                        <a:rPr lang="ru-RU" baseline="0" dirty="0" smtClean="0"/>
                        <a:t> научно-технического творчества. Преподаватели СамГУПС осуществляют руководство, в </a:t>
                      </a:r>
                      <a:r>
                        <a:rPr lang="ru-RU" baseline="0" dirty="0" err="1" smtClean="0"/>
                        <a:t>т.ч</a:t>
                      </a:r>
                      <a:r>
                        <a:rPr lang="ru-RU" baseline="0" dirty="0" smtClean="0"/>
                        <a:t>. проектами, занимающими первые и призовые места</a:t>
                      </a:r>
                      <a:endParaRPr lang="ru-RU" dirty="0"/>
                    </a:p>
                  </a:txBody>
                  <a:tcPr/>
                </a:tc>
              </a:tr>
              <a:tr h="120891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Декабрь-январь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«Паруса надежды»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 по математике и физике из списка Министерства</a:t>
                      </a:r>
                      <a:r>
                        <a:rPr lang="ru-RU" baseline="0" dirty="0" smtClean="0"/>
                        <a:t> образования России. Победители и призеры могут поступать во многие вузы без экзаменов, в </a:t>
                      </a:r>
                      <a:r>
                        <a:rPr lang="ru-RU" baseline="0" dirty="0" err="1" smtClean="0"/>
                        <a:t>т.ч</a:t>
                      </a:r>
                      <a:r>
                        <a:rPr lang="ru-RU" baseline="0" dirty="0" smtClean="0"/>
                        <a:t>. – в СамГУПС</a:t>
                      </a:r>
                      <a:endParaRPr lang="ru-RU" dirty="0"/>
                    </a:p>
                  </a:txBody>
                  <a:tcPr/>
                </a:tc>
              </a:tr>
              <a:tr h="929931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Февраль-март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«Экспресс надежды»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 СамГУПС по математике и физике.</a:t>
                      </a:r>
                      <a:r>
                        <a:rPr lang="ru-RU" baseline="0" dirty="0" smtClean="0"/>
                        <a:t> Начисляются баллы за индивидуальные достижения, выплачиваются денежные призы (до 10 000 рублей)</a:t>
                      </a:r>
                      <a:endParaRPr lang="ru-RU" dirty="0"/>
                    </a:p>
                  </a:txBody>
                  <a:tcPr/>
                </a:tc>
              </a:tr>
              <a:tr h="929931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Март-апрель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Молодежный</a:t>
                      </a:r>
                      <a:r>
                        <a:rPr lang="ru-RU" baseline="0" dirty="0" smtClean="0"/>
                        <a:t> научный форум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</a:t>
                      </a:r>
                      <a:r>
                        <a:rPr lang="ru-RU" baseline="0" dirty="0" smtClean="0"/>
                        <a:t> с докладами и проектами в секции «Научные исследования учащихся школ». Начисляются баллы за индивидуальные достижения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683568" y="1873202"/>
            <a:ext cx="7793955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aseline="0" dirty="0" smtClean="0"/>
              <a:t>Олимпиада «Паруса надежды</a:t>
            </a:r>
            <a:r>
              <a:rPr lang="ru-RU" sz="2400" baseline="0" dirty="0"/>
              <a:t>» </a:t>
            </a:r>
            <a:r>
              <a:rPr lang="ru-RU" sz="2400" baseline="0" dirty="0" smtClean="0"/>
              <a:t>включена в перечень олимпиад школьников по физике (в 2017 году)! </a:t>
            </a:r>
          </a:p>
          <a:p>
            <a:endParaRPr lang="ru-RU" sz="2400" baseline="0" dirty="0" smtClean="0"/>
          </a:p>
          <a:p>
            <a:r>
              <a:rPr lang="ru-RU" sz="2200" baseline="0" dirty="0" smtClean="0"/>
              <a:t>А значит, её призеры и победители смогут либо поступить в любой вуз вне конкурса, либо получить 100 баллов по физике (при условии, что ЕГЭ по физике будет не менее 75 баллов). </a:t>
            </a:r>
          </a:p>
          <a:p>
            <a:endParaRPr lang="ru-RU" sz="2200" baseline="0" dirty="0"/>
          </a:p>
          <a:p>
            <a:r>
              <a:rPr lang="ru-RU" sz="2200" baseline="0" dirty="0" smtClean="0"/>
              <a:t>График проведения оли</a:t>
            </a:r>
            <a:r>
              <a:rPr lang="ru-RU" sz="2200" baseline="0" dirty="0"/>
              <a:t>м</a:t>
            </a:r>
            <a:r>
              <a:rPr lang="ru-RU" sz="2200" baseline="0" dirty="0" smtClean="0"/>
              <a:t>пиады утверждается в Москве и будет размещен на сайте </a:t>
            </a:r>
            <a:r>
              <a:rPr lang="en-US" sz="2200" baseline="0" dirty="0" smtClean="0"/>
              <a:t>samgups.ru</a:t>
            </a:r>
            <a:r>
              <a:rPr lang="ru-RU" sz="2200" baseline="0" dirty="0" smtClean="0"/>
              <a:t> (дата начала – 15 декабря 2017 г.).</a:t>
            </a:r>
          </a:p>
          <a:p>
            <a:endParaRPr lang="ru-RU" sz="2200" baseline="0" dirty="0" smtClean="0"/>
          </a:p>
          <a:p>
            <a:pPr algn="ctr"/>
            <a:r>
              <a:rPr lang="ru-RU" sz="2200" b="1" baseline="0" dirty="0" smtClean="0"/>
              <a:t>УЧАСТВУЙ И ПОСТУПАЙ!</a:t>
            </a:r>
            <a:endParaRPr lang="en-US" sz="2200" b="1" baseline="0" dirty="0" smtClean="0"/>
          </a:p>
          <a:p>
            <a:endParaRPr lang="en-US" sz="2200" baseline="0" dirty="0"/>
          </a:p>
          <a:p>
            <a:endParaRPr lang="ru-RU" sz="3200" baseline="0" dirty="0" smtClean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Паруса надежды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7" y="1844824"/>
            <a:ext cx="2782505" cy="2763315"/>
          </a:xfrm>
          <a:prstGeom prst="rect">
            <a:avLst/>
          </a:prstGeom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216315" y="1873202"/>
            <a:ext cx="5261208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aseline="0" dirty="0" smtClean="0"/>
              <a:t>Олимпиада </a:t>
            </a:r>
            <a:r>
              <a:rPr lang="ru-RU" sz="2200" baseline="0" dirty="0"/>
              <a:t>«Экспресс надежды</a:t>
            </a:r>
            <a:r>
              <a:rPr lang="ru-RU" sz="2200" baseline="0" dirty="0" smtClean="0"/>
              <a:t>»</a:t>
            </a:r>
            <a:br>
              <a:rPr lang="ru-RU" sz="2200" baseline="0" dirty="0" smtClean="0"/>
            </a:br>
            <a:r>
              <a:rPr lang="ru-RU" sz="2200" baseline="0" dirty="0" smtClean="0"/>
              <a:t>по физике и математике</a:t>
            </a:r>
            <a:br>
              <a:rPr lang="ru-RU" sz="2200" baseline="0" dirty="0" smtClean="0"/>
            </a:br>
            <a:r>
              <a:rPr lang="ru-RU" sz="2200" baseline="0" dirty="0" smtClean="0"/>
              <a:t>для учащихся </a:t>
            </a:r>
            <a:r>
              <a:rPr lang="ru-RU" sz="2200" baseline="0" dirty="0"/>
              <a:t>9-11 </a:t>
            </a:r>
            <a:r>
              <a:rPr lang="ru-RU" sz="2200" baseline="0" dirty="0" smtClean="0"/>
              <a:t>классов:</a:t>
            </a:r>
          </a:p>
          <a:p>
            <a:pPr indent="352425"/>
            <a:endParaRPr lang="ru-RU" sz="1000" baseline="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baseline="0" dirty="0" smtClean="0"/>
              <a:t>победителям </a:t>
            </a:r>
            <a:r>
              <a:rPr lang="ru-RU" sz="2200" baseline="0" dirty="0"/>
              <a:t>и призерам олимпиады </a:t>
            </a:r>
            <a:r>
              <a:rPr lang="ru-RU" sz="2200" baseline="0" dirty="0" smtClean="0"/>
              <a:t>(не более 10% от числа участников по каждому предмету) – </a:t>
            </a:r>
            <a:br>
              <a:rPr lang="ru-RU" sz="2200" baseline="0" dirty="0" smtClean="0"/>
            </a:br>
            <a:r>
              <a:rPr lang="ru-RU" sz="3200" baseline="0" dirty="0" smtClean="0"/>
              <a:t>8 баллов!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Экспресс надежды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 bwMode="auto">
          <a:xfrm>
            <a:off x="916682" y="4869160"/>
            <a:ext cx="79037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baseline="0" dirty="0" smtClean="0"/>
              <a:t>участникам заключительного этапа, решившим одну или более задач</a:t>
            </a:r>
            <a:r>
              <a:rPr lang="ru-RU" sz="2200" baseline="0" dirty="0"/>
              <a:t>, – </a:t>
            </a:r>
            <a:r>
              <a:rPr lang="ru-RU" sz="2200" baseline="0" dirty="0" smtClean="0"/>
              <a:t/>
            </a:r>
            <a:br>
              <a:rPr lang="ru-RU" sz="2200" baseline="0" dirty="0" smtClean="0"/>
            </a:br>
            <a:r>
              <a:rPr lang="ru-RU" sz="2200" baseline="0" dirty="0" smtClean="0"/>
              <a:t>			</a:t>
            </a:r>
            <a:r>
              <a:rPr lang="ru-RU" sz="3200" baseline="0" dirty="0" smtClean="0"/>
              <a:t>6 </a:t>
            </a:r>
            <a:r>
              <a:rPr lang="ru-RU" sz="3200" baseline="0" dirty="0"/>
              <a:t>баллов!</a:t>
            </a:r>
          </a:p>
        </p:txBody>
      </p:sp>
    </p:spTree>
    <p:extLst>
      <p:ext uri="{BB962C8B-B14F-4D97-AF65-F5344CB8AC3E}">
        <p14:creationId xmlns:p14="http://schemas.microsoft.com/office/powerpoint/2010/main" val="2728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683568" y="1873202"/>
            <a:ext cx="8147171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2200" baseline="0" dirty="0" smtClean="0"/>
              <a:t>Ежегодно в составе молодежного научного форума СамГУПС организовывается секция «Научные исследования учащихся школ», на которой заслушиваются доклады и рассматриваются проекты </a:t>
            </a:r>
            <a:br>
              <a:rPr lang="ru-RU" sz="2200" baseline="0" dirty="0" smtClean="0"/>
            </a:br>
            <a:r>
              <a:rPr lang="ru-RU" sz="2200" b="1" baseline="0" dirty="0" smtClean="0"/>
              <a:t>как по техническим, так и по гуманитарным направлениям</a:t>
            </a:r>
            <a:r>
              <a:rPr lang="ru-RU" sz="2200" baseline="0" dirty="0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400" b="1" baseline="0" dirty="0" smtClean="0"/>
              <a:t>Тематика может быть не связана </a:t>
            </a:r>
            <a:br>
              <a:rPr lang="ru-RU" sz="2400" b="1" baseline="0" dirty="0" smtClean="0"/>
            </a:br>
            <a:r>
              <a:rPr lang="ru-RU" sz="2400" b="1" baseline="0" dirty="0" smtClean="0"/>
              <a:t>с железнодорожным транспортом!</a:t>
            </a:r>
            <a:endParaRPr lang="ru-RU" sz="3200" b="1" baseline="0" dirty="0" smtClean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Молодежный научный форум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Выше балл – больше стипендия!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94573"/>
              </p:ext>
            </p:extLst>
          </p:nvPr>
        </p:nvGraphicFramePr>
        <p:xfrm>
          <a:off x="1444625" y="3686011"/>
          <a:ext cx="6255048" cy="2520000"/>
        </p:xfrm>
        <a:graphic>
          <a:graphicData uri="http://schemas.openxmlformats.org/drawingml/2006/table">
            <a:tbl>
              <a:tblPr/>
              <a:tblGrid>
                <a:gridCol w="3127524">
                  <a:extLst>
                    <a:ext uri="{9D8B030D-6E8A-4147-A177-3AD203B41FA5}">
                      <a16:colId xmlns:a16="http://schemas.microsoft.com/office/drawing/2014/main" xmlns="" val="2070735858"/>
                    </a:ext>
                  </a:extLst>
                </a:gridCol>
                <a:gridCol w="3127524">
                  <a:extLst>
                    <a:ext uri="{9D8B030D-6E8A-4147-A177-3AD203B41FA5}">
                      <a16:colId xmlns:a16="http://schemas.microsoft.com/office/drawing/2014/main" xmlns="" val="420440005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Сумма баллов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ЕГЭ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Размер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стипендии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руб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3352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180-189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307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190-209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8783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210-229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5 000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4861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230-249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0427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250-269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7032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270-300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15 000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43211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625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16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4"/>
          <p:cNvSpPr txBox="1">
            <a:spLocks/>
          </p:cNvSpPr>
          <p:nvPr/>
        </p:nvSpPr>
        <p:spPr bwMode="auto">
          <a:xfrm>
            <a:off x="331590" y="2060410"/>
            <a:ext cx="84705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aseline="0" dirty="0"/>
              <a:t>Третий год подряд </a:t>
            </a:r>
            <a:r>
              <a:rPr lang="ru-RU" sz="2200" baseline="0" dirty="0" smtClean="0"/>
              <a:t>в мае </a:t>
            </a:r>
            <a:r>
              <a:rPr lang="ru-RU" sz="2200" baseline="0" dirty="0"/>
              <a:t>одновременно с «Ночью </a:t>
            </a:r>
            <a:r>
              <a:rPr lang="ru-RU" sz="2200" baseline="0" dirty="0" smtClean="0"/>
              <a:t>музеев» СамГУПС проводит «Ночь открытых дверей». Здесь можно и посетить музей железнодорожной техники под открытым небом, и познакомиться с одной из площадок нашего вуза.</a:t>
            </a:r>
            <a:endParaRPr lang="ru-RU" sz="2200" b="1" baseline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600" baseline="0" dirty="0" smtClean="0">
                <a:solidFill>
                  <a:srgbClr val="FF0000"/>
                </a:solidFill>
              </a:rPr>
              <a:t>18 мая 2018 г., начало в 18:00</a:t>
            </a:r>
            <a:endParaRPr lang="ru-RU" sz="2600" baseline="0" dirty="0">
              <a:solidFill>
                <a:srgbClr val="FF0000"/>
              </a:solidFill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latin typeface="Arial" charset="0"/>
                <a:cs typeface="Arial" charset="0"/>
              </a:rPr>
              <a:t>Ночь открытых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дверей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1" name="Picture 2" descr="https://pp.userapi.com/c837627/v837627701/3ca19/FrfL65eGv1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347275" y="3933320"/>
            <a:ext cx="3882607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https://pp.userapi.com/c837627/v837627701/3ca87/TvEmYkho01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713" r="1509" b="885"/>
          <a:stretch/>
        </p:blipFill>
        <p:spPr bwMode="auto">
          <a:xfrm>
            <a:off x="3419870" y="3933320"/>
            <a:ext cx="3489750" cy="237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pp.userapi.com/c837627/v837627701/3ca4b/EEY5zG6OEL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 bwMode="auto">
          <a:xfrm>
            <a:off x="6888270" y="3573016"/>
            <a:ext cx="1967571" cy="27363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93" y="5001790"/>
            <a:ext cx="1889904" cy="1537122"/>
          </a:xfrm>
          <a:prstGeom prst="rect">
            <a:avLst/>
          </a:prstGeom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Содержимое 4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4511526"/>
          </a:xfrm>
        </p:spPr>
        <p:txBody>
          <a:bodyPr/>
          <a:lstStyle/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Программы среднего профессионального образования (техникум)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14 профилей подготовки бакалавров (4 года обучения)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10 программ магистратуры</a:t>
            </a:r>
          </a:p>
          <a:p>
            <a:pPr marL="539750" lvl="0" indent="-539750">
              <a:lnSpc>
                <a:spcPct val="114000"/>
              </a:lnSpc>
              <a:spcBef>
                <a:spcPts val="1800"/>
              </a:spcBef>
              <a:buClr>
                <a:srgbClr val="4472C4">
                  <a:lumMod val="50000"/>
                </a:srgbClr>
              </a:buClr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200" dirty="0">
                <a:solidFill>
                  <a:prstClr val="black"/>
                </a:solidFill>
                <a:cs typeface="Arial" pitchFamily="34" charset="0"/>
              </a:rPr>
              <a:t> 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специализаций (5 лет обучения)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Очная и заочная формы обучения 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высшее образование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Аспирантура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800" b="1" baseline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образовательные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195263"/>
            <a:ext cx="8204200" cy="53340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ФЕДЕРАЛЬНОЕ АГЕНТСТВО ЖЕЛЕЗНОДОРОЖНОГО ТРАНСПОРТА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56650" y="411163"/>
            <a:ext cx="0" cy="1055687"/>
          </a:xfrm>
          <a:prstGeom prst="line">
            <a:avLst/>
          </a:prstGeom>
          <a:ln w="25400">
            <a:solidFill>
              <a:srgbClr val="E77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971800" y="819150"/>
            <a:ext cx="6048375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81338" y="6396038"/>
            <a:ext cx="5761037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5725" y="6586538"/>
            <a:ext cx="8748713" cy="0"/>
          </a:xfrm>
          <a:prstGeom prst="line">
            <a:avLst/>
          </a:prstGeom>
          <a:ln w="25400">
            <a:solidFill>
              <a:srgbClr val="E77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1580" y="2078850"/>
            <a:ext cx="7695855" cy="145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Делайте правильный выбор –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выбирайте СамГУПС!</a:t>
            </a:r>
            <a:endParaRPr kumimoji="0" lang="ru-RU" sz="58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ижний колонтитул 15"/>
          <p:cNvSpPr txBox="1">
            <a:spLocks/>
          </p:cNvSpPr>
          <p:nvPr/>
        </p:nvSpPr>
        <p:spPr bwMode="auto">
          <a:xfrm>
            <a:off x="2987824" y="4037739"/>
            <a:ext cx="5499611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Приемная комиссия СамГУПС: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ул. Свободы, 2В, ауд.5110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prkom@samgups.ru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(846) 255-68-75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8-800-775-23-25</a:t>
            </a: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268760"/>
            <a:ext cx="3072320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323528" y="5977167"/>
            <a:ext cx="2475354" cy="4586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samgups.ru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3131840" y="1313765"/>
            <a:ext cx="5355595" cy="765085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ru-RU" sz="20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САМАРСКИЙ ГОСУДАРСТВЕННЫЙ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 ПУТЕЙ СООБЩЕНИЯ</a:t>
            </a:r>
          </a:p>
        </p:txBody>
      </p:sp>
      <p:sp>
        <p:nvSpPr>
          <p:cNvPr id="5122" name="AutoShape 2" descr="https://mail.yandex.ru/message_part/blob?_uid=6777525&amp;hid=1.1.3&amp;ids=2060000006375709194&amp;name=blob&amp;yandex_class=yandex_inline_content_80929.14856869.31234568430215197111525712609_1.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4" name="AutoShape 4" descr="https://mail.yandex.ru/message_part/blob?_uid=6777525&amp;hid=1.1.3&amp;ids=2060000006375709194&amp;name=blob&amp;yandex_class=yandex_inline_content_80929.14856869.31234568430215197111525712609_1.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1" y="4047198"/>
            <a:ext cx="2006765" cy="20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push dir="u"/>
      </p:transition>
    </mc:Choice>
    <mc:Fallback xmlns=""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49839"/>
              </p:ext>
            </p:extLst>
          </p:nvPr>
        </p:nvGraphicFramePr>
        <p:xfrm>
          <a:off x="432000" y="1988840"/>
          <a:ext cx="8280000" cy="428409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Специальности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5 лет, заочно – 5,5 лет)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Наземные транспортно-технологические средства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Подвижной состав железных дорог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Эксплуатация железных дорог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Системы обеспечения движения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поездов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6574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Строительство железных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дорог, мостов и транспортных тоннелей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333447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>
                <a:solidFill>
                  <a:prstClr val="white"/>
                </a:solidFill>
                <a:latin typeface="Arial" charset="0"/>
                <a:cs typeface="Arial" charset="0"/>
              </a:rPr>
              <a:t>Сведения о специальностях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96536"/>
              </p:ext>
            </p:extLst>
          </p:nvPr>
        </p:nvGraphicFramePr>
        <p:xfrm>
          <a:off x="432000" y="1988840"/>
          <a:ext cx="8280000" cy="428217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 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Техносферная безопасность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Транспортная логистика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Стандартизация и метрология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Электрический транспорт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657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Наземные транспортно-технологические комплексы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33344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Эксплуатация транспортно-технологических машин и комплексов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Сведения о направлениях подготовки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технического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98865"/>
              </p:ext>
            </p:extLst>
          </p:nvPr>
        </p:nvGraphicFramePr>
        <p:xfrm>
          <a:off x="432000" y="1988840"/>
          <a:ext cx="8280000" cy="428409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 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 и вычислительная техника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Информационные системы и технологии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Мехатроника и робототехника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Сведения о направлениях подготовки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технического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87628"/>
              </p:ext>
            </p:extLst>
          </p:nvPr>
        </p:nvGraphicFramePr>
        <p:xfrm>
          <a:off x="432000" y="1990800"/>
          <a:ext cx="8280000" cy="4309668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года, заочно – 4,5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762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Экономика: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Обществознание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540000" indent="-252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Финансы и кредит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03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Экономика предприятий и организаций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Бухгалтерский учет, анализ и аудит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Менеджмент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Логистика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Управление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персоналом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Управление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человеческими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ресурсами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Сведения о направлениях подготовки гуманитарного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68" y="2246797"/>
            <a:ext cx="3563438" cy="254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Содержимое 4"/>
          <p:cNvSpPr>
            <a:spLocks noGrp="1"/>
          </p:cNvSpPr>
          <p:nvPr>
            <p:ph idx="1"/>
          </p:nvPr>
        </p:nvSpPr>
        <p:spPr>
          <a:xfrm>
            <a:off x="4167028" y="2204864"/>
            <a:ext cx="4653444" cy="397341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2600" dirty="0" smtClean="0">
                <a:cs typeface="Arial" pitchFamily="34" charset="0"/>
              </a:rPr>
              <a:t>   Университет осуществляет прием по договорам о целевом обучении с ОАО «РЖД» и его дочерними предприятиями, </a:t>
            </a:r>
            <a:endParaRPr lang="ru-RU" sz="2600" dirty="0"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2600" dirty="0" smtClean="0">
                <a:cs typeface="Arial" pitchFamily="34" charset="0"/>
              </a:rPr>
              <a:t>МП «Самарский метрополитен» и МП «Трамвайно-троллейбусное управление»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Целевое обучение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78298"/>
              </p:ext>
            </p:extLst>
          </p:nvPr>
        </p:nvGraphicFramePr>
        <p:xfrm>
          <a:off x="628650" y="2078850"/>
          <a:ext cx="78867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8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Предметы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Минимальные баллы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для специальностей «Системы обеспечения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движения поездов» и «Эксплуатация железных дорог»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для всех остальных специальностей и направлений подготовки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Обществознание*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42*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6555" y="5769260"/>
            <a:ext cx="872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0" dirty="0" smtClean="0">
                <a:latin typeface="Arial" pitchFamily="34" charset="0"/>
                <a:ea typeface="Calibri"/>
                <a:cs typeface="Arial" pitchFamily="34" charset="0"/>
              </a:rPr>
              <a:t>* - для направлений «Экономика», «Менеджмент», «Управление персоналом»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8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Самарский колледж железнодорожного транспорта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9</a:t>
            </a:fld>
            <a:endParaRPr lang="ru-RU" sz="1100" dirty="0"/>
          </a:p>
        </p:txBody>
      </p:sp>
      <p:pic>
        <p:nvPicPr>
          <p:cNvPr id="1026" name="Picture 2" descr="https://postupi.online/images/images1366/299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17" y="2437478"/>
            <a:ext cx="6997176" cy="389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4"/>
          <p:cNvSpPr txBox="1">
            <a:spLocks/>
          </p:cNvSpPr>
          <p:nvPr/>
        </p:nvSpPr>
        <p:spPr bwMode="auto">
          <a:xfrm>
            <a:off x="402965" y="2010109"/>
            <a:ext cx="8399199" cy="476913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Поступление – по среднему баллу аттестата</a:t>
            </a:r>
            <a:endParaRPr lang="ru-RU" sz="20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4448</TotalTime>
  <Words>1393</Words>
  <Application>Microsoft Office PowerPoint</Application>
  <PresentationFormat>Экран (4:3)</PresentationFormat>
  <Paragraphs>280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САМАРСКИЙ ГОСУДАРСТВЕННЫЙ  УНИВЕРСИТЕТ ПУТЕЙ СООБЩЕНИЯ</vt:lpstr>
      <vt:lpstr> Основные образовательные программы</vt:lpstr>
      <vt:lpstr>Сведения о специальностях</vt:lpstr>
      <vt:lpstr>Сведения о направлениях подготовки  технического бакалавриата</vt:lpstr>
      <vt:lpstr>Сведения о направлениях подготовки  технического бакалавриата</vt:lpstr>
      <vt:lpstr>Сведения о направлениях подготовки гуманитарного бакалавриата</vt:lpstr>
      <vt:lpstr>Целевое обучение</vt:lpstr>
      <vt:lpstr>Правила приема - 2018</vt:lpstr>
      <vt:lpstr>Самарский колледж железнодорожного транспорта</vt:lpstr>
      <vt:lpstr>Правила приема - 2018</vt:lpstr>
      <vt:lpstr>Правила приема - 2018</vt:lpstr>
      <vt:lpstr>Правила приема - 2018</vt:lpstr>
      <vt:lpstr>Правила приема - 2018</vt:lpstr>
      <vt:lpstr>Мероприятия для школьников</vt:lpstr>
      <vt:lpstr>Паруса надежды</vt:lpstr>
      <vt:lpstr>Экспресс надежды</vt:lpstr>
      <vt:lpstr>Молодежный научный форум</vt:lpstr>
      <vt:lpstr>Выше балл – больше стипендия!</vt:lpstr>
      <vt:lpstr>Ночь открытых дверей</vt:lpstr>
      <vt:lpstr>САМАРСКИЙ ГОСУДАРСТВЕННЫЙ УНИВЕРСИТЕТ ПУТЕЙ СООБЩЕНИЯ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Комолов Александр Александрович</cp:lastModifiedBy>
  <cp:revision>536</cp:revision>
  <cp:lastPrinted>2018-05-10T06:34:19Z</cp:lastPrinted>
  <dcterms:created xsi:type="dcterms:W3CDTF">2015-09-24T04:55:13Z</dcterms:created>
  <dcterms:modified xsi:type="dcterms:W3CDTF">2018-05-10T06:48:24Z</dcterms:modified>
</cp:coreProperties>
</file>