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7" r:id="rId2"/>
    <p:sldId id="302" r:id="rId3"/>
    <p:sldId id="295" r:id="rId4"/>
    <p:sldId id="299" r:id="rId5"/>
    <p:sldId id="300" r:id="rId6"/>
    <p:sldId id="301" r:id="rId7"/>
    <p:sldId id="28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48" autoAdjust="0"/>
  </p:normalViewPr>
  <p:slideViewPr>
    <p:cSldViewPr>
      <p:cViewPr varScale="1">
        <p:scale>
          <a:sx n="105" d="100"/>
          <a:sy n="105" d="100"/>
        </p:scale>
        <p:origin x="16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501DA-ABA1-4E5F-9F51-4490A2ABBB39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0A39F-34F8-4099-8323-3CEAA780B0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711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Проводим мероприятия. Информируем. От начального уровня заканчивая </a:t>
            </a:r>
            <a:r>
              <a:rPr lang="ru-RU" smtClean="0"/>
              <a:t>зрелыми</a:t>
            </a:r>
            <a:r>
              <a:rPr lang="ru-RU" baseline="0" smtClean="0"/>
              <a:t> проектами.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0A39F-34F8-4099-8323-3CEAA780B0D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39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0A39F-34F8-4099-8323-3CEAA780B0D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275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27275-CBAF-4777-B477-C1D2B7A53814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AF97-702C-4A6F-B7CC-CB4A88E4B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27275-CBAF-4777-B477-C1D2B7A53814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AF97-702C-4A6F-B7CC-CB4A88E4B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27275-CBAF-4777-B477-C1D2B7A53814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AF97-702C-4A6F-B7CC-CB4A88E4B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27275-CBAF-4777-B477-C1D2B7A53814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AF97-702C-4A6F-B7CC-CB4A88E4B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27275-CBAF-4777-B477-C1D2B7A53814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AF97-702C-4A6F-B7CC-CB4A88E4B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27275-CBAF-4777-B477-C1D2B7A53814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AF97-702C-4A6F-B7CC-CB4A88E4B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27275-CBAF-4777-B477-C1D2B7A53814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AF97-702C-4A6F-B7CC-CB4A88E4B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27275-CBAF-4777-B477-C1D2B7A53814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AF97-702C-4A6F-B7CC-CB4A88E4B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27275-CBAF-4777-B477-C1D2B7A53814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AF97-702C-4A6F-B7CC-CB4A88E4B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27275-CBAF-4777-B477-C1D2B7A53814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AF97-702C-4A6F-B7CC-CB4A88E4B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27275-CBAF-4777-B477-C1D2B7A53814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9AF97-702C-4A6F-B7CC-CB4A88E4B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27275-CBAF-4777-B477-C1D2B7A53814}" type="datetimeFigureOut">
              <a:rPr lang="ru-RU" smtClean="0"/>
              <a:pPr/>
              <a:t>08.10.2015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9AF97-702C-4A6F-B7CC-CB4A88E4B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:\РЦИ\первый слайд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98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6861" y="5301208"/>
            <a:ext cx="1350963" cy="120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29"/>
          <p:cNvSpPr txBox="1"/>
          <p:nvPr/>
        </p:nvSpPr>
        <p:spPr>
          <a:xfrm>
            <a:off x="3419872" y="200834"/>
            <a:ext cx="22813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КТО МЫ</a:t>
            </a:r>
            <a:endParaRPr lang="ru-RU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899592" y="2204864"/>
            <a:ext cx="2808312" cy="2952328"/>
            <a:chOff x="611560" y="2855711"/>
            <a:chExt cx="1872208" cy="1948287"/>
          </a:xfrm>
        </p:grpSpPr>
        <p:pic>
          <p:nvPicPr>
            <p:cNvPr id="26" name="Рисунок 25" descr="samarskaja-oblast.gif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611560" y="2855711"/>
              <a:ext cx="1872208" cy="1948287"/>
            </a:xfrm>
            <a:prstGeom prst="rect">
              <a:avLst/>
            </a:prstGeom>
          </p:spPr>
        </p:pic>
        <p:sp>
          <p:nvSpPr>
            <p:cNvPr id="27" name="Овал 26"/>
            <p:cNvSpPr/>
            <p:nvPr/>
          </p:nvSpPr>
          <p:spPr>
            <a:xfrm>
              <a:off x="1355643" y="3806095"/>
              <a:ext cx="312035" cy="288032"/>
            </a:xfrm>
            <a:prstGeom prst="ellipse">
              <a:avLst/>
            </a:prstGeom>
            <a:solidFill>
              <a:srgbClr val="FCCB04"/>
            </a:solidFill>
            <a:ln>
              <a:solidFill>
                <a:srgbClr val="BC8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 Narrow" pitchFamily="34" charset="0"/>
                </a:rPr>
                <a:t>i</a:t>
              </a:r>
              <a:endPara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467544" y="2852936"/>
            <a:ext cx="18550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ИННОВАЦИИ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71214" y="4221088"/>
            <a:ext cx="961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НАУКА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311733" y="3212976"/>
            <a:ext cx="1941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ИЗОБРЕТЕНИЯ</a:t>
            </a: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49503" y="4221088"/>
            <a:ext cx="1989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ИНВЕСТИЦИИ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98579" y="3645024"/>
            <a:ext cx="1618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СТАРТАПЫ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11560" y="1196752"/>
            <a:ext cx="334694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Информационный </a:t>
            </a:r>
          </a:p>
          <a:p>
            <a:pPr algn="ctr"/>
            <a:r>
              <a:rPr lang="ru-RU" sz="2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центр</a:t>
            </a:r>
            <a:endParaRPr lang="ru-RU" sz="26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508104" y="1196752"/>
            <a:ext cx="322973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Образовательные</a:t>
            </a:r>
          </a:p>
          <a:p>
            <a:pPr algn="ctr"/>
            <a:r>
              <a:rPr lang="ru-RU" sz="2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мероприятия</a:t>
            </a:r>
            <a:endParaRPr lang="ru-RU" sz="26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5123" y="2132856"/>
            <a:ext cx="45888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www.startupsamara.ru</a:t>
            </a:r>
            <a:endParaRPr lang="ru-RU" sz="3200" b="1" dirty="0">
              <a:solidFill>
                <a:srgbClr val="C00000"/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92083" y="2276872"/>
            <a:ext cx="401642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КЛУБ </a:t>
            </a:r>
            <a:endParaRPr lang="en-US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pPr algn="ctr"/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ПРЕДПРИНИМАТЕЛЬСТВА</a:t>
            </a:r>
            <a:endParaRPr lang="en-US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pPr algn="ctr"/>
            <a:endParaRPr lang="ru-RU" sz="12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SCIENCE SLAM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НК «Звезда»</a:t>
            </a:r>
            <a:endParaRPr lang="en-US" sz="2000" b="1" dirty="0" smtClean="0">
              <a:solidFill>
                <a:srgbClr val="C00000"/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pPr algn="ctr"/>
            <a:endParaRPr lang="ru-RU" sz="12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ХАКАТОН</a:t>
            </a:r>
            <a:endParaRPr lang="en-US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pPr algn="ctr"/>
            <a:endPara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STARTUP WEEKEND</a:t>
            </a:r>
          </a:p>
          <a:p>
            <a:pPr algn="ctr"/>
            <a:endParaRPr lang="en-US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БИЗНЕС-КАТАЛИЗАТОР </a:t>
            </a:r>
            <a:endParaRPr lang="en-US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pPr algn="ctr"/>
            <a:r>
              <a:rPr 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STARTUPSAMARA</a:t>
            </a:r>
            <a:endParaRPr lang="ru-RU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pPr algn="ctr"/>
            <a:r>
              <a: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Adobe Fan Heiti Std B" pitchFamily="34" charset="-128"/>
                <a:cs typeface="Arial" pitchFamily="34" charset="0"/>
              </a:rPr>
              <a:t>(следите за рассылкой)</a:t>
            </a:r>
            <a:endParaRPr lang="en-US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  <a:p>
            <a:pPr algn="ctr"/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Adobe Fan Heiti Std B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75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04288" y="200834"/>
            <a:ext cx="31518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ЕСТЬ ИДЕЯ</a:t>
            </a:r>
            <a:endParaRPr lang="ru-RU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504" y="2823319"/>
            <a:ext cx="2592288" cy="646331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УМНИК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8674" name="Picture 2" descr="http://i.gyazo.com/a007870b31fc7be6c194e9e68dee0ad7.png"/>
          <p:cNvPicPr>
            <a:picLocks noChangeAspect="1" noChangeArrowheads="1"/>
          </p:cNvPicPr>
          <p:nvPr/>
        </p:nvPicPr>
        <p:blipFill>
          <a:blip r:embed="rId3" cstate="print"/>
          <a:srcRect l="2072" r="4690"/>
          <a:stretch>
            <a:fillRect/>
          </a:stretch>
        </p:blipFill>
        <p:spPr bwMode="auto">
          <a:xfrm>
            <a:off x="2604621" y="980728"/>
            <a:ext cx="3839587" cy="1314891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6444208" y="2823319"/>
            <a:ext cx="2592288" cy="646331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СТАРТ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86115" y="3933056"/>
            <a:ext cx="4418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u="sng" dirty="0" smtClean="0">
                <a:latin typeface="Arial" pitchFamily="34" charset="0"/>
                <a:cs typeface="Arial" pitchFamily="34" charset="0"/>
              </a:rPr>
              <a:t>ДЛЯ ЧЕГО УЧАСТВОВАТЬ?</a:t>
            </a:r>
            <a:endParaRPr lang="ru-RU" sz="24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450912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РАБОТАТЬ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В ИННОВАЦИОННОЙ СФЕРЕ</a:t>
            </a:r>
          </a:p>
          <a:p>
            <a:pPr>
              <a:buFontTx/>
              <a:buChar char="-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- СОЗДАТЬ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БИЗНЕС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НА ИННОВАЦИОННОЙ ОСНОВЕ</a:t>
            </a:r>
          </a:p>
          <a:p>
            <a:pPr>
              <a:buFontTx/>
              <a:buChar char="-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ПЕРЕЙТИ НА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СЛЕДУЮЩУЮ СТАДИЮ/ПРОГРАММУ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ФОНДА</a:t>
            </a:r>
          </a:p>
          <a:p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7544" y="1340768"/>
            <a:ext cx="112723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 smtClean="0">
                <a:latin typeface="Arial" pitchFamily="34" charset="0"/>
                <a:cs typeface="Arial" pitchFamily="34" charset="0"/>
              </a:rPr>
              <a:t>400</a:t>
            </a:r>
          </a:p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т.р.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Группа 49"/>
          <p:cNvGrpSpPr/>
          <p:nvPr/>
        </p:nvGrpSpPr>
        <p:grpSpPr>
          <a:xfrm>
            <a:off x="323529" y="1124744"/>
            <a:ext cx="1382240" cy="1512168"/>
            <a:chOff x="4712675" y="1477106"/>
            <a:chExt cx="1943446" cy="2180494"/>
          </a:xfrm>
        </p:grpSpPr>
        <p:sp>
          <p:nvSpPr>
            <p:cNvPr id="13" name="Овал 12"/>
            <p:cNvSpPr/>
            <p:nvPr/>
          </p:nvSpPr>
          <p:spPr>
            <a:xfrm>
              <a:off x="4712675" y="1477106"/>
              <a:ext cx="1943446" cy="1943446"/>
            </a:xfrm>
            <a:prstGeom prst="ellipse">
              <a:avLst/>
            </a:prstGeom>
            <a:noFill/>
            <a:ln w="12382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/>
            <p:cNvSpPr/>
            <p:nvPr/>
          </p:nvSpPr>
          <p:spPr>
            <a:xfrm flipV="1">
              <a:off x="5582652" y="3420552"/>
              <a:ext cx="195216" cy="237048"/>
            </a:xfrm>
            <a:prstGeom prst="triangl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256383" y="1196752"/>
            <a:ext cx="1132041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>
                <a:latin typeface="Arial" pitchFamily="34" charset="0"/>
                <a:cs typeface="Arial" pitchFamily="34" charset="0"/>
              </a:rPr>
              <a:t>2</a:t>
            </a:r>
            <a:endParaRPr lang="ru-RU" sz="4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млн.р.</a:t>
            </a:r>
            <a:endParaRPr lang="ru-RU" sz="9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Группа 49"/>
          <p:cNvGrpSpPr/>
          <p:nvPr/>
        </p:nvGrpSpPr>
        <p:grpSpPr>
          <a:xfrm>
            <a:off x="7164289" y="1124744"/>
            <a:ext cx="1382240" cy="1512168"/>
            <a:chOff x="4712675" y="1477106"/>
            <a:chExt cx="1943446" cy="2180494"/>
          </a:xfrm>
        </p:grpSpPr>
        <p:sp>
          <p:nvSpPr>
            <p:cNvPr id="21" name="Овал 20"/>
            <p:cNvSpPr/>
            <p:nvPr/>
          </p:nvSpPr>
          <p:spPr>
            <a:xfrm>
              <a:off x="4712675" y="1477106"/>
              <a:ext cx="1943446" cy="1943446"/>
            </a:xfrm>
            <a:prstGeom prst="ellipse">
              <a:avLst/>
            </a:prstGeom>
            <a:noFill/>
            <a:ln w="12382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Равнобедренный треугольник 21"/>
            <p:cNvSpPr/>
            <p:nvPr/>
          </p:nvSpPr>
          <p:spPr>
            <a:xfrm flipV="1">
              <a:off x="5582652" y="3420552"/>
              <a:ext cx="195216" cy="237048"/>
            </a:xfrm>
            <a:prstGeom prst="triangl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4" name="Прямая со стрелкой 23"/>
          <p:cNvCxnSpPr/>
          <p:nvPr/>
        </p:nvCxnSpPr>
        <p:spPr>
          <a:xfrm>
            <a:off x="3059832" y="3068960"/>
            <a:ext cx="3024336" cy="0"/>
          </a:xfrm>
          <a:prstGeom prst="straightConnector1">
            <a:avLst/>
          </a:prstGeom>
          <a:ln w="1047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44434" y="188640"/>
            <a:ext cx="73999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УМНИК. УСЛОВИЯ УЧАСТИЯ</a:t>
            </a:r>
            <a:endParaRPr lang="ru-RU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75856" y="3573016"/>
            <a:ext cx="2550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НАПРАВЛЕНИЯ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4221088"/>
            <a:ext cx="83164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Н1 – Информационные технологии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Н2 – Медицина будущего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Н3 – Современные материалы и технологии их создания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Н4 – Новые приборы и аппаратные комплексы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Н5 – Биотехнологии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27784" y="1455304"/>
            <a:ext cx="3894015" cy="10375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3900"/>
              </a:lnSpc>
            </a:pPr>
            <a:r>
              <a:rPr lang="ru-RU" sz="8000" b="1" dirty="0" smtClean="0">
                <a:latin typeface="Arial" pitchFamily="34" charset="0"/>
                <a:cs typeface="Arial" pitchFamily="34" charset="0"/>
              </a:rPr>
              <a:t>18 – 28 </a:t>
            </a:r>
          </a:p>
          <a:p>
            <a:pPr algn="ctr">
              <a:lnSpc>
                <a:spcPts val="3900"/>
              </a:lnSpc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лет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0" y="268975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НАУЧНАЯ НОВИЗНА + КОММЕРЦИАЛИЗУЕМОСТЬ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44434" y="188640"/>
            <a:ext cx="73999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УМНИК. УСЛОВИЯ УЧАСТИЯ</a:t>
            </a:r>
            <a:endParaRPr lang="ru-RU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811" y="980728"/>
            <a:ext cx="9071971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1. Подать заявку</a:t>
            </a:r>
            <a:endParaRPr lang="en-US" sz="4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UMNIK.FASIE.RU/SAMARA</a:t>
            </a:r>
            <a:endParaRPr lang="ru-RU" sz="1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299" y="2852936"/>
            <a:ext cx="9033435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 Подготовить презентацию</a:t>
            </a:r>
          </a:p>
          <a:p>
            <a:pPr algn="ctr"/>
            <a:r>
              <a:rPr lang="ru-RU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(шаблон по ссылке)</a:t>
            </a:r>
            <a:endParaRPr lang="en-US" sz="4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137" y="4581128"/>
            <a:ext cx="884530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 Выступить в полуфинале</a:t>
            </a:r>
          </a:p>
          <a:p>
            <a:pPr algn="ctr"/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27 </a:t>
            </a:r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октября 2015, </a:t>
            </a:r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12-00</a:t>
            </a:r>
            <a:endParaRPr lang="en-US" sz="5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951" y="200834"/>
            <a:ext cx="77044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ЧТО ДЕЛАЮТ ПОБЕДИТЕЛИ?</a:t>
            </a:r>
            <a:endParaRPr lang="ru-RU" sz="4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1700808"/>
            <a:ext cx="17072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год</a:t>
            </a:r>
            <a:endParaRPr lang="en-US" sz="44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60232" y="1700808"/>
            <a:ext cx="17072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 год</a:t>
            </a:r>
            <a:endParaRPr lang="en-US" sz="44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635896" y="3429000"/>
            <a:ext cx="1944216" cy="0"/>
          </a:xfrm>
          <a:prstGeom prst="straightConnector1">
            <a:avLst/>
          </a:prstGeom>
          <a:ln w="1047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47917" y="2631103"/>
            <a:ext cx="2393989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00 т.р.</a:t>
            </a:r>
          </a:p>
          <a:p>
            <a:pPr algn="ctr"/>
            <a:r>
              <a:rPr lang="ru-RU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endParaRPr lang="en-US" sz="4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08557" y="2564904"/>
            <a:ext cx="2393989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00 т.р.</a:t>
            </a:r>
          </a:p>
          <a:p>
            <a:pPr algn="ctr"/>
            <a:r>
              <a:rPr lang="ru-RU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endParaRPr lang="en-US" sz="4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572000" y="3861048"/>
            <a:ext cx="0" cy="1368152"/>
          </a:xfrm>
          <a:prstGeom prst="line">
            <a:avLst/>
          </a:prstGeom>
          <a:ln w="50800">
            <a:solidFill>
              <a:schemeClr val="tx1">
                <a:lumMod val="65000"/>
                <a:lumOff val="3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27584" y="5222810"/>
            <a:ext cx="7539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Презентация результатов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43508" y="2489517"/>
            <a:ext cx="88569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Подать заявку </a:t>
            </a:r>
            <a:r>
              <a:rPr lang="en-US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UMNIK.FASIE.RU/SAMARA</a:t>
            </a:r>
            <a:endParaRPr lang="ru-RU" sz="1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4513411"/>
            <a:ext cx="9144000" cy="1939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630238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@</a:t>
            </a:r>
            <a:r>
              <a:rPr lang="en-US" sz="4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startup_samara</a:t>
            </a:r>
            <a:endParaRPr lang="ru-RU" sz="4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indent="719138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facebook.com/</a:t>
            </a:r>
            <a:r>
              <a:rPr lang="en-US" sz="4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startupsamara</a:t>
            </a:r>
            <a:endParaRPr lang="ru-RU" sz="4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indent="719138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vk.com/</a:t>
            </a:r>
            <a:r>
              <a:rPr lang="en-US" sz="40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startupsamara</a:t>
            </a:r>
            <a:endParaRPr lang="ru-RU" sz="4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Рисунок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4541986"/>
            <a:ext cx="687388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7" descr="FB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3625" y="5189686"/>
            <a:ext cx="48418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 descr="http://cs323920.vk.me/v323920021/4be1/RIrx21dH54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150" y="5877074"/>
            <a:ext cx="471488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logo_stylized_smal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19872" y="188640"/>
            <a:ext cx="2048818" cy="218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167</Words>
  <Application>Microsoft Office PowerPoint</Application>
  <PresentationFormat>Экран (4:3)</PresentationFormat>
  <Paragraphs>70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Adobe Fan Heiti Std B</vt:lpstr>
      <vt:lpstr>Arial</vt:lpstr>
      <vt:lpstr>Arial Narrow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Masha</dc:creator>
  <cp:lastModifiedBy>Краснова Елена Александровна</cp:lastModifiedBy>
  <cp:revision>107</cp:revision>
  <dcterms:created xsi:type="dcterms:W3CDTF">2013-12-10T14:54:03Z</dcterms:created>
  <dcterms:modified xsi:type="dcterms:W3CDTF">2015-10-08T05:16:12Z</dcterms:modified>
</cp:coreProperties>
</file>